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16" r:id="rId5"/>
  </p:sldMasterIdLst>
  <p:notesMasterIdLst>
    <p:notesMasterId r:id="rId46"/>
  </p:notesMasterIdLst>
  <p:handoutMasterIdLst>
    <p:handoutMasterId r:id="rId47"/>
  </p:handoutMasterIdLst>
  <p:sldIdLst>
    <p:sldId id="323" r:id="rId6"/>
    <p:sldId id="256" r:id="rId7"/>
    <p:sldId id="758" r:id="rId8"/>
    <p:sldId id="759" r:id="rId9"/>
    <p:sldId id="760" r:id="rId10"/>
    <p:sldId id="761" r:id="rId11"/>
    <p:sldId id="762" r:id="rId12"/>
    <p:sldId id="763" r:id="rId13"/>
    <p:sldId id="334" r:id="rId14"/>
    <p:sldId id="368" r:id="rId15"/>
    <p:sldId id="367" r:id="rId16"/>
    <p:sldId id="631" r:id="rId17"/>
    <p:sldId id="335" r:id="rId18"/>
    <p:sldId id="632" r:id="rId19"/>
    <p:sldId id="633" r:id="rId20"/>
    <p:sldId id="371" r:id="rId21"/>
    <p:sldId id="644" r:id="rId22"/>
    <p:sldId id="336" r:id="rId23"/>
    <p:sldId id="634" r:id="rId24"/>
    <p:sldId id="635" r:id="rId25"/>
    <p:sldId id="356" r:id="rId26"/>
    <p:sldId id="357" r:id="rId27"/>
    <p:sldId id="360" r:id="rId28"/>
    <p:sldId id="361" r:id="rId29"/>
    <p:sldId id="362" r:id="rId30"/>
    <p:sldId id="369" r:id="rId31"/>
    <p:sldId id="363" r:id="rId32"/>
    <p:sldId id="366" r:id="rId33"/>
    <p:sldId id="365" r:id="rId34"/>
    <p:sldId id="364" r:id="rId35"/>
    <p:sldId id="764" r:id="rId36"/>
    <p:sldId id="373" r:id="rId37"/>
    <p:sldId id="643" r:id="rId38"/>
    <p:sldId id="765" r:id="rId39"/>
    <p:sldId id="350" r:id="rId40"/>
    <p:sldId id="636" r:id="rId41"/>
    <p:sldId id="623" r:id="rId42"/>
    <p:sldId id="625" r:id="rId43"/>
    <p:sldId id="280" r:id="rId44"/>
    <p:sldId id="291" r:id="rId4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 id="3" name="Sonya Waitman" initials="SW" lastIdx="3" clrIdx="2">
    <p:extLst>
      <p:ext uri="{19B8F6BF-5375-455C-9EA6-DF929625EA0E}">
        <p15:presenceInfo xmlns:p15="http://schemas.microsoft.com/office/powerpoint/2012/main" userId="S::sonya.waitman@pass.org::dc5eebf3-e87c-4e26-a6f6-b6a5d9b265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33C"/>
    <a:srgbClr val="C33942"/>
    <a:srgbClr val="011A2C"/>
    <a:srgbClr val="9D243F"/>
    <a:srgbClr val="777777"/>
    <a:srgbClr val="5D6568"/>
    <a:srgbClr val="289E52"/>
    <a:srgbClr val="8BD9DD"/>
    <a:srgbClr val="54C6CC"/>
    <a:srgbClr val="0870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AACB71-1E11-47E7-932D-A34C3E25EAF6}" v="19" dt="2020-08-07T16:25:11.4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86" autoAdjust="0"/>
    <p:restoredTop sz="97586" autoAdjust="0"/>
  </p:normalViewPr>
  <p:slideViewPr>
    <p:cSldViewPr snapToGrid="0">
      <p:cViewPr varScale="1">
        <p:scale>
          <a:sx n="102" d="100"/>
          <a:sy n="102" d="100"/>
        </p:scale>
        <p:origin x="643" y="6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38" d="100"/>
          <a:sy n="138" d="100"/>
        </p:scale>
        <p:origin x="668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9/6/2020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9/6/2020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9/6/2020 7:57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3" y="302986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3" y="2100572"/>
            <a:ext cx="8463385" cy="806296"/>
          </a:xfrm>
          <a:prstGeom prst="rect">
            <a:avLst/>
          </a:prstGeom>
        </p:spPr>
        <p:txBody>
          <a:bodyPr anchor="b"/>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3" y="426573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183327" y="425547"/>
            <a:ext cx="3437151" cy="61323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312744"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3322981"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6333218"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312745"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3334551"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6334926"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5216893" y="0"/>
            <a:ext cx="3927107" cy="51435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312745" y="437936"/>
            <a:ext cx="4730743"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485867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1541427"/>
            <a:ext cx="3245845" cy="2060647"/>
          </a:xfrm>
          <a:prstGeom prst="rect">
            <a:avLst/>
          </a:prstGeom>
        </p:spPr>
        <p:txBody>
          <a:bodyPr anchor="ct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122098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9144000" cy="5143500"/>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2747074" y="1894362"/>
            <a:ext cx="3649851" cy="1354776"/>
          </a:xfrm>
          <a:prstGeom prst="rect">
            <a:avLst/>
          </a:prstGeom>
        </p:spPr>
      </p:pic>
    </p:spTree>
    <p:extLst>
      <p:ext uri="{BB962C8B-B14F-4D97-AF65-F5344CB8AC3E}">
        <p14:creationId xmlns:p14="http://schemas.microsoft.com/office/powerpoint/2010/main" val="693824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0482-58CD-4343-9FD4-3F221FF3AD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B847EB-04DF-4497-BAEE-BFA99CB007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32485C-4236-4893-A501-350DAF3515F0}"/>
              </a:ext>
            </a:extLst>
          </p:cNvPr>
          <p:cNvSpPr>
            <a:spLocks noGrp="1"/>
          </p:cNvSpPr>
          <p:nvPr>
            <p:ph type="dt" sz="half" idx="10"/>
          </p:nvPr>
        </p:nvSpPr>
        <p:spPr/>
        <p:txBody>
          <a:bodyPr/>
          <a:lstStyle/>
          <a:p>
            <a:fld id="{268C92E6-F5DE-4043-9E7E-C796D3B64CDE}" type="datetime1">
              <a:rPr lang="en-GB" smtClean="0"/>
              <a:t>06/09/2020</a:t>
            </a:fld>
            <a:endParaRPr lang="en-GB"/>
          </a:p>
        </p:txBody>
      </p:sp>
      <p:sp>
        <p:nvSpPr>
          <p:cNvPr id="5" name="Footer Placeholder 4">
            <a:extLst>
              <a:ext uri="{FF2B5EF4-FFF2-40B4-BE49-F238E27FC236}">
                <a16:creationId xmlns:a16="http://schemas.microsoft.com/office/drawing/2014/main" id="{8E48E42B-5ABB-4D6F-9B86-38191B615E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B54089-803C-4762-9D6E-5B220AD08275}"/>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3125040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6BC2B4-8301-454D-9651-DA9723B98409}"/>
              </a:ext>
            </a:extLst>
          </p:cNvPr>
          <p:cNvSpPr>
            <a:spLocks noGrp="1"/>
          </p:cNvSpPr>
          <p:nvPr>
            <p:ph type="dt" sz="half" idx="10"/>
          </p:nvPr>
        </p:nvSpPr>
        <p:spPr/>
        <p:txBody>
          <a:bodyPr/>
          <a:lstStyle/>
          <a:p>
            <a:fld id="{DE6F0C75-CDAF-4A0E-ACE0-06295EC642EF}" type="datetime1">
              <a:rPr lang="en-GB" smtClean="0"/>
              <a:t>06/09/2020</a:t>
            </a:fld>
            <a:endParaRPr lang="en-GB"/>
          </a:p>
        </p:txBody>
      </p:sp>
      <p:sp>
        <p:nvSpPr>
          <p:cNvPr id="3" name="Footer Placeholder 2">
            <a:extLst>
              <a:ext uri="{FF2B5EF4-FFF2-40B4-BE49-F238E27FC236}">
                <a16:creationId xmlns:a16="http://schemas.microsoft.com/office/drawing/2014/main" id="{2D949890-B13E-4621-826B-FDB09F5A0F2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E8AD4A4-D047-4572-88E3-9139C7D05C9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417973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red">
    <p:bg>
      <p:bgPr>
        <a:solidFill>
          <a:srgbClr val="CC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832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2904565" y="0"/>
            <a:ext cx="6239435" cy="51435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2386801" y="285746"/>
            <a:ext cx="5143500" cy="4572002"/>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4" y="3029867"/>
            <a:ext cx="575794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4" y="1874903"/>
            <a:ext cx="5757946" cy="1025433"/>
          </a:xfrm>
          <a:prstGeom prst="rect">
            <a:avLst/>
          </a:prstGeom>
        </p:spPr>
        <p:txBody>
          <a:bodyPr anchor="b"/>
          <a:lstStyle>
            <a:lvl1pPr>
              <a:defRPr sz="48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4" y="4265737"/>
            <a:ext cx="575794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178415" y="333103"/>
            <a:ext cx="3442063" cy="772005"/>
          </a:xfrm>
          <a:prstGeom prst="rect">
            <a:avLst/>
          </a:prstGeom>
        </p:spPr>
      </p:pic>
    </p:spTree>
    <p:extLst>
      <p:ext uri="{BB962C8B-B14F-4D97-AF65-F5344CB8AC3E}">
        <p14:creationId xmlns:p14="http://schemas.microsoft.com/office/powerpoint/2010/main" val="23392252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0489" y="2210529"/>
            <a:ext cx="7051170" cy="1406795"/>
          </a:xfrm>
          <a:noFill/>
        </p:spPr>
        <p:txBody>
          <a:bodyPr lIns="0" tIns="0" rIns="0" bIns="182880" anchor="b" anchorCtr="0"/>
          <a:lstStyle>
            <a:lvl1pPr>
              <a:defRPr sz="3971" strike="noStrike" spc="-110"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38150" y="3629093"/>
            <a:ext cx="7051170" cy="709076"/>
          </a:xfrm>
          <a:noFill/>
        </p:spPr>
        <p:txBody>
          <a:bodyPr lIns="0" tIns="0" rIns="0" bIns="0">
            <a:noAutofit/>
          </a:bodyPr>
          <a:lstStyle>
            <a:lvl1pPr marL="0" indent="0">
              <a:lnSpc>
                <a:spcPct val="100000"/>
              </a:lnSpc>
              <a:spcBef>
                <a:spcPts val="0"/>
              </a:spcBef>
              <a:buNone/>
              <a:defRPr sz="1176"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868471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407060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460441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2039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24296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07488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55705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446851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441197" y="783431"/>
            <a:ext cx="8263890" cy="230832"/>
          </a:xfrm>
        </p:spPr>
        <p:txBody>
          <a:bodyPr wrap="square" lIns="0" tIns="0" rIns="0" bIns="0">
            <a:spAutoFit/>
          </a:bodyPr>
          <a:lstStyle>
            <a:lvl1pPr marL="0" indent="0">
              <a:buNone/>
              <a:defRPr lang="en-US" sz="1500" dirty="0" smtClean="0">
                <a:solidFill>
                  <a:schemeClr val="accent1"/>
                </a:solidFill>
                <a:latin typeface="+mj-lt"/>
                <a:cs typeface="+mn-cs"/>
              </a:defRPr>
            </a:lvl1pPr>
          </a:lstStyle>
          <a:p>
            <a:pPr marL="0" lvl="0" defTabSz="685775"/>
            <a:r>
              <a:rPr lang="en-US" dirty="0"/>
              <a:t>Click to edit Master text styles</a:t>
            </a:r>
          </a:p>
        </p:txBody>
      </p:sp>
    </p:spTree>
    <p:extLst>
      <p:ext uri="{BB962C8B-B14F-4D97-AF65-F5344CB8AC3E}">
        <p14:creationId xmlns:p14="http://schemas.microsoft.com/office/powerpoint/2010/main" val="16273191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9793" y="1170483"/>
            <a:ext cx="3673603" cy="929342"/>
          </a:xfrm>
        </p:spPr>
        <p:txBody>
          <a:bodyPr wrap="square">
            <a:spAutoFit/>
          </a:bodyPr>
          <a:lstStyle>
            <a:lvl1pPr marL="0" indent="0">
              <a:lnSpc>
                <a:spcPct val="110000"/>
              </a:lnSpc>
              <a:spcBef>
                <a:spcPts val="1350"/>
              </a:spcBef>
              <a:buFont typeface="Arial" panose="020B0604020202020204" pitchFamily="34" charset="0"/>
              <a:buNone/>
              <a:defRPr sz="1350">
                <a:latin typeface="+mn-lt"/>
              </a:defRPr>
            </a:lvl1pPr>
            <a:lvl2pPr marL="171450" indent="0">
              <a:buFont typeface="Arial" panose="020B0604020202020204" pitchFamily="34" charset="0"/>
              <a:buNone/>
              <a:defRPr sz="1200"/>
            </a:lvl2pPr>
            <a:lvl3pPr marL="342900" indent="0">
              <a:buFont typeface="Arial" panose="020B0604020202020204" pitchFamily="34" charset="0"/>
              <a:buNone/>
              <a:defRPr sz="900"/>
            </a:lvl3pPr>
            <a:lvl4pPr marL="514350" indent="0">
              <a:buFont typeface="Arial" panose="020B0604020202020204" pitchFamily="34" charset="0"/>
              <a:buNone/>
              <a:defRPr sz="825"/>
            </a:lvl4pPr>
            <a:lvl5pPr marL="685800" indent="0">
              <a:buFont typeface="Arial" panose="020B0604020202020204" pitchFamily="34" charset="0"/>
              <a:buNone/>
              <a:defRPr sz="8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70781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6359143" y="777232"/>
            <a:ext cx="2784858" cy="3589035"/>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4" y="3029867"/>
            <a:ext cx="5588128"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4" y="2100572"/>
            <a:ext cx="5588128" cy="806296"/>
          </a:xfrm>
          <a:prstGeom prst="rect">
            <a:avLst/>
          </a:prstGeom>
        </p:spPr>
        <p:txBody>
          <a:bodyPr anchor="b"/>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4" y="4265737"/>
            <a:ext cx="5588128"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2178" b="39980"/>
          <a:stretch/>
        </p:blipFill>
        <p:spPr>
          <a:xfrm>
            <a:off x="183327" y="425547"/>
            <a:ext cx="3437151" cy="613239"/>
          </a:xfrm>
          <a:prstGeom prst="rect">
            <a:avLst/>
          </a:prstGeom>
        </p:spPr>
      </p:pic>
    </p:spTree>
    <p:extLst>
      <p:ext uri="{BB962C8B-B14F-4D97-AF65-F5344CB8AC3E}">
        <p14:creationId xmlns:p14="http://schemas.microsoft.com/office/powerpoint/2010/main" val="40233160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41197" y="1703820"/>
            <a:ext cx="3672198" cy="867930"/>
          </a:xfrm>
        </p:spPr>
        <p:txBody>
          <a:bodyPr wrap="square">
            <a:spAutoFit/>
          </a:bodyPr>
          <a:lstStyle>
            <a:lvl1pPr marL="0" indent="0">
              <a:lnSpc>
                <a:spcPct val="110000"/>
              </a:lnSpc>
              <a:spcBef>
                <a:spcPts val="1350"/>
              </a:spcBef>
              <a:buFont typeface="Arial" panose="020B0604020202020204" pitchFamily="34" charset="0"/>
              <a:buNone/>
              <a:defRPr sz="1200">
                <a:latin typeface="+mn-lt"/>
              </a:defRPr>
            </a:lvl1pPr>
            <a:lvl2pPr marL="171450" indent="0">
              <a:buFont typeface="Arial" panose="020B0604020202020204" pitchFamily="34" charset="0"/>
              <a:buNone/>
              <a:defRPr sz="1050"/>
            </a:lvl2pPr>
            <a:lvl3pPr marL="342900" indent="0">
              <a:buFont typeface="Arial" panose="020B0604020202020204" pitchFamily="34" charset="0"/>
              <a:buNone/>
              <a:defRPr sz="825"/>
            </a:lvl3pPr>
            <a:lvl4pPr marL="514350" indent="0">
              <a:buFont typeface="Arial" panose="020B0604020202020204" pitchFamily="34" charset="0"/>
              <a:buNone/>
              <a:defRPr sz="788"/>
            </a:lvl4pPr>
            <a:lvl5pPr marL="685800" indent="0">
              <a:buFont typeface="Arial" panose="020B0604020202020204" pitchFamily="34" charset="0"/>
              <a:buNone/>
              <a:defRPr sz="78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441197" y="342900"/>
            <a:ext cx="3672198" cy="738664"/>
          </a:xfrm>
        </p:spPr>
        <p:txBody>
          <a:bodyPr>
            <a:spAutoFit/>
          </a:bodyPr>
          <a:lstStyle>
            <a:lvl1pPr>
              <a:defRPr sz="2400"/>
            </a:lvl1pPr>
          </a:lstStyle>
          <a:p>
            <a:r>
              <a:rPr lang="en-US" dirty="0"/>
              <a:t>Click to edit Master title style</a:t>
            </a:r>
          </a:p>
        </p:txBody>
      </p:sp>
    </p:spTree>
    <p:extLst>
      <p:ext uri="{BB962C8B-B14F-4D97-AF65-F5344CB8AC3E}">
        <p14:creationId xmlns:p14="http://schemas.microsoft.com/office/powerpoint/2010/main" val="180969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4113395"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4517572" y="2137785"/>
            <a:ext cx="4113395" cy="867930"/>
          </a:xfrm>
        </p:spPr>
        <p:txBody>
          <a:bodyPr wrap="square" anchor="ctr">
            <a:spAutoFit/>
          </a:bodyPr>
          <a:lstStyle>
            <a:lvl1pPr marL="0" indent="0">
              <a:lnSpc>
                <a:spcPct val="110000"/>
              </a:lnSpc>
              <a:spcBef>
                <a:spcPts val="1350"/>
              </a:spcBef>
              <a:buFont typeface="Arial" panose="020B0604020202020204" pitchFamily="34" charset="0"/>
              <a:buNone/>
              <a:defRPr sz="1200">
                <a:latin typeface="+mn-lt"/>
              </a:defRPr>
            </a:lvl1pPr>
            <a:lvl2pPr marL="171450" indent="0">
              <a:buFont typeface="Arial" panose="020B0604020202020204" pitchFamily="34" charset="0"/>
              <a:buNone/>
              <a:defRPr sz="1050"/>
            </a:lvl2pPr>
            <a:lvl3pPr marL="342900" indent="0">
              <a:buFont typeface="Arial" panose="020B0604020202020204" pitchFamily="34" charset="0"/>
              <a:buNone/>
              <a:defRPr sz="825"/>
            </a:lvl3pPr>
            <a:lvl4pPr marL="514350" indent="0">
              <a:buFont typeface="Arial" panose="020B0604020202020204" pitchFamily="34" charset="0"/>
              <a:buNone/>
              <a:defRPr sz="788"/>
            </a:lvl4pPr>
            <a:lvl5pPr marL="685800" indent="0">
              <a:buFont typeface="Arial" panose="020B0604020202020204" pitchFamily="34" charset="0"/>
              <a:buNone/>
              <a:defRPr sz="78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441197" y="1740753"/>
            <a:ext cx="3276275" cy="830997"/>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85532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84892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441197" y="2794907"/>
            <a:ext cx="8263890" cy="415499"/>
          </a:xfrm>
        </p:spPr>
        <p:txBody>
          <a:bodyPr/>
          <a:lstStyle>
            <a:lvl1pPr>
              <a:defRPr>
                <a:solidFill>
                  <a:schemeClr val="accent2"/>
                </a:solidFill>
              </a:defRPr>
            </a:lvl1pPr>
          </a:lstStyle>
          <a:p>
            <a:r>
              <a:rPr lang="en-US" dirty="0"/>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441197" y="2410168"/>
            <a:ext cx="8263890" cy="323165"/>
          </a:xfrm>
        </p:spPr>
        <p:txBody>
          <a:bodyPr wrap="square" lIns="0" tIns="0" rIns="0" bIns="0">
            <a:spAutoFit/>
          </a:bodyPr>
          <a:lstStyle>
            <a:lvl1pPr marL="0" indent="0">
              <a:buNone/>
              <a:defRPr lang="en-US" sz="2100" dirty="0" smtClean="0">
                <a:solidFill>
                  <a:schemeClr val="accent1"/>
                </a:solidFill>
                <a:latin typeface="+mj-lt"/>
                <a:cs typeface="+mn-cs"/>
              </a:defRPr>
            </a:lvl1pPr>
          </a:lstStyle>
          <a:p>
            <a:pPr marL="0" lvl="0" defTabSz="685775"/>
            <a:r>
              <a:rPr lang="en-US" dirty="0"/>
              <a:t>Click to edit Master text styles</a:t>
            </a:r>
          </a:p>
        </p:txBody>
      </p:sp>
    </p:spTree>
    <p:extLst>
      <p:ext uri="{BB962C8B-B14F-4D97-AF65-F5344CB8AC3E}">
        <p14:creationId xmlns:p14="http://schemas.microsoft.com/office/powerpoint/2010/main" val="1511515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274321" y="306976"/>
            <a:ext cx="8543108" cy="502922"/>
          </a:xfrm>
        </p:spPr>
        <p:txBody>
          <a:bodyPr>
            <a:noAutofit/>
          </a:bodyPr>
          <a:lstStyle>
            <a:lvl1pPr marL="0" indent="0" algn="l">
              <a:buNone/>
              <a:defRPr sz="3000" b="1" i="0" spc="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274321" y="1492990"/>
            <a:ext cx="8543108" cy="244370"/>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274321" y="1157493"/>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274321" y="2296356"/>
            <a:ext cx="8543108" cy="244370"/>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274321" y="1960859"/>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274321" y="3109398"/>
            <a:ext cx="8543108" cy="244370"/>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274321" y="2773901"/>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274321" y="3912763"/>
            <a:ext cx="8543108" cy="244370"/>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274321" y="3577266"/>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7936707" y="4759890"/>
            <a:ext cx="1138237" cy="376123"/>
          </a:xfrm>
          <a:prstGeom prst="rect">
            <a:avLst/>
          </a:prstGeom>
        </p:spPr>
      </p:pic>
    </p:spTree>
    <p:extLst>
      <p:ext uri="{BB962C8B-B14F-4D97-AF65-F5344CB8AC3E}">
        <p14:creationId xmlns:p14="http://schemas.microsoft.com/office/powerpoint/2010/main" val="385695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183327" y="425547"/>
            <a:ext cx="3437151" cy="613239"/>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6359143" y="777232"/>
            <a:ext cx="2784858" cy="3589035"/>
          </a:xfrm>
          <a:prstGeom prst="rect">
            <a:avLst/>
          </a:prstGeom>
        </p:spPr>
      </p:pic>
    </p:spTree>
    <p:extLst>
      <p:ext uri="{BB962C8B-B14F-4D97-AF65-F5344CB8AC3E}">
        <p14:creationId xmlns:p14="http://schemas.microsoft.com/office/powerpoint/2010/main" val="1890184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2677885" y="0"/>
            <a:ext cx="6466113" cy="5143500"/>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272000" y="504551"/>
            <a:ext cx="5143500" cy="4134391"/>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178415" y="333103"/>
            <a:ext cx="3442063" cy="772005"/>
          </a:xfrm>
          <a:prstGeom prst="rect">
            <a:avLst/>
          </a:prstGeom>
        </p:spPr>
      </p:pic>
    </p:spTree>
    <p:extLst>
      <p:ext uri="{BB962C8B-B14F-4D97-AF65-F5344CB8AC3E}">
        <p14:creationId xmlns:p14="http://schemas.microsoft.com/office/powerpoint/2010/main" val="854334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C792E5-7F1D-E344-A0DE-53CA41B70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32902" y="0"/>
            <a:ext cx="7715250" cy="5143500"/>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50070" y="-50071"/>
            <a:ext cx="5143500" cy="5243637"/>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440703" y="2960940"/>
            <a:ext cx="2993320" cy="830997"/>
          </a:xfrm>
          <a:prstGeom prst="rect">
            <a:avLst/>
          </a:prstGeom>
          <a:noFill/>
        </p:spPr>
        <p:txBody>
          <a:bodyPr wrap="none" rtlCol="0">
            <a:spAutoFit/>
          </a:bodyPr>
          <a:lstStyle/>
          <a:p>
            <a:r>
              <a:rPr lang="en-US" sz="4800" dirty="0">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178415" y="333103"/>
            <a:ext cx="3442063" cy="772005"/>
          </a:xfrm>
          <a:prstGeom prst="rect">
            <a:avLst/>
          </a:prstGeom>
        </p:spPr>
      </p:pic>
    </p:spTree>
    <p:extLst>
      <p:ext uri="{BB962C8B-B14F-4D97-AF65-F5344CB8AC3E}">
        <p14:creationId xmlns:p14="http://schemas.microsoft.com/office/powerpoint/2010/main" val="2084249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244010" y="0"/>
            <a:ext cx="7899990" cy="5143500"/>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04827" y="204827"/>
            <a:ext cx="5143500" cy="4733842"/>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178415" y="333103"/>
            <a:ext cx="3442063" cy="772005"/>
          </a:xfrm>
          <a:prstGeom prst="rect">
            <a:avLst/>
          </a:prstGeom>
        </p:spPr>
      </p:pic>
    </p:spTree>
    <p:extLst>
      <p:ext uri="{BB962C8B-B14F-4D97-AF65-F5344CB8AC3E}">
        <p14:creationId xmlns:p14="http://schemas.microsoft.com/office/powerpoint/2010/main" val="2299476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3" y="1"/>
            <a:ext cx="3927106" cy="5143498"/>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150453" y="1150454"/>
            <a:ext cx="5143500" cy="2842588"/>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4288060" y="437936"/>
            <a:ext cx="4121690" cy="1115735"/>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4288059" y="2088263"/>
            <a:ext cx="412169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4288059" y="2577200"/>
            <a:ext cx="4121691" cy="202337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603564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4" y="2088263"/>
            <a:ext cx="848121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4290526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image" Target="../media/image12.emf"/><Relationship Id="rId2" Type="http://schemas.openxmlformats.org/officeDocument/2006/relationships/slideLayout" Target="../slideLayouts/slideLayout21.xml"/><Relationship Id="rId16"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a:stretch/>
        </p:blipFill>
        <p:spPr>
          <a:xfrm>
            <a:off x="8333273" y="4757852"/>
            <a:ext cx="581027" cy="23632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712" r:id="rId2"/>
    <p:sldLayoutId id="2147483713" r:id="rId3"/>
    <p:sldLayoutId id="2147483654" r:id="rId4"/>
    <p:sldLayoutId id="2147483696" r:id="rId5"/>
    <p:sldLayoutId id="2147483715" r:id="rId6"/>
    <p:sldLayoutId id="2147483710" r:id="rId7"/>
    <p:sldLayoutId id="2147483685" r:id="rId8"/>
    <p:sldLayoutId id="2147483692" r:id="rId9"/>
    <p:sldLayoutId id="2147483697" r:id="rId10"/>
    <p:sldLayoutId id="2147483678" r:id="rId11"/>
    <p:sldLayoutId id="2147483709" r:id="rId12"/>
    <p:sldLayoutId id="2147483691" r:id="rId13"/>
    <p:sldLayoutId id="2147483714" r:id="rId14"/>
    <p:sldLayoutId id="2147483690" r:id="rId15"/>
    <p:sldLayoutId id="2147483688" r:id="rId16"/>
    <p:sldLayoutId id="2147483732" r:id="rId17"/>
    <p:sldLayoutId id="2147483733" r:id="rId18"/>
    <p:sldLayoutId id="2147483734" r:id="rId19"/>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7"/>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070385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hyperlink" Target="https://aka.ms/sqlworkshops" TargetMode="External"/><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hyperlink" Target="http://www.aka.ms/sql19_ebook"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17.xml"/><Relationship Id="rId4" Type="http://schemas.openxmlformats.org/officeDocument/2006/relationships/image" Target="../media/image37.gif"/></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hyperlink" Target="https://en.wikipedia.org/wiki/Houston,_we_have_a_problem" TargetMode="Externa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image" Target="../media/image38.jpeg"/><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3.png"/><Relationship Id="rId4" Type="http://schemas.openxmlformats.org/officeDocument/2006/relationships/image" Target="../media/image40.png"/><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31.xml"/><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8.jpe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For DBAs</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p:txBody>
          <a:bodyPr/>
          <a:lstStyle/>
          <a:p>
            <a:r>
              <a:rPr lang="en-US" dirty="0" err="1"/>
              <a:t>Jupyter</a:t>
            </a:r>
            <a:r>
              <a:rPr lang="en-US" dirty="0"/>
              <a:t> Notebooks</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dirty="0"/>
              <a:t>Rob Sewell</a:t>
            </a:r>
          </a:p>
        </p:txBody>
      </p:sp>
    </p:spTree>
    <p:extLst>
      <p:ext uri="{BB962C8B-B14F-4D97-AF65-F5344CB8AC3E}">
        <p14:creationId xmlns:p14="http://schemas.microsoft.com/office/powerpoint/2010/main" val="1060723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2">
            <a:extLst>
              <a:ext uri="{28A0092B-C50C-407E-A947-70E740481C1C}">
                <a14:useLocalDpi xmlns:a14="http://schemas.microsoft.com/office/drawing/2010/main" val="0"/>
              </a:ext>
            </a:extLst>
          </a:blip>
          <a:srcRect t="31386" b="24740"/>
          <a:stretch/>
        </p:blipFill>
        <p:spPr>
          <a:xfrm>
            <a:off x="15" y="7"/>
            <a:ext cx="9143985" cy="5143493"/>
          </a:xfrm>
          <a:prstGeom prst="rect">
            <a:avLst/>
          </a:prstGeom>
        </p:spPr>
      </p:pic>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3028950" y="4767263"/>
            <a:ext cx="3086100" cy="273844"/>
          </a:xfrm>
        </p:spPr>
        <p:txBody>
          <a:bodyPr vert="horz" lIns="68580" tIns="34290" rIns="68580" bIns="34290" rtlCol="0" anchor="ctr">
            <a:normAutofit fontScale="92500" lnSpcReduction="20000"/>
          </a:bodyPr>
          <a:lstStyle/>
          <a:p>
            <a:pPr>
              <a:lnSpc>
                <a:spcPct val="90000"/>
              </a:lnSpc>
              <a:spcAft>
                <a:spcPts val="450"/>
              </a:spcAft>
            </a:pPr>
            <a:r>
              <a:rPr lang="en-US" sz="600">
                <a:solidFill>
                  <a:srgbClr val="FFFFFF"/>
                </a:solidFill>
              </a:rPr>
              <a:t>@SQLDBAWithBeard		SqlDbaWithABeard.com		Rob Sewell		beard.media/book</a:t>
            </a:r>
          </a:p>
        </p:txBody>
      </p:sp>
    </p:spTree>
    <p:extLst>
      <p:ext uri="{BB962C8B-B14F-4D97-AF65-F5344CB8AC3E}">
        <p14:creationId xmlns:p14="http://schemas.microsoft.com/office/powerpoint/2010/main" val="85752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2768882" y="2034186"/>
            <a:ext cx="3538325" cy="1075129"/>
          </a:xfrm>
        </p:spPr>
        <p:txBody>
          <a:bodyPr>
            <a:noAutofit/>
          </a:bodyPr>
          <a:lstStyle/>
          <a:p>
            <a:pPr algn="ctr"/>
            <a:r>
              <a:rPr lang="en-GB" sz="7200" dirty="0" err="1"/>
              <a:t>Jupyter</a:t>
            </a:r>
            <a:endParaRPr lang="en-GB" sz="7200" dirty="0"/>
          </a:p>
        </p:txBody>
      </p:sp>
      <p:sp>
        <p:nvSpPr>
          <p:cNvPr id="6" name="Rectangle 5">
            <a:extLst>
              <a:ext uri="{FF2B5EF4-FFF2-40B4-BE49-F238E27FC236}">
                <a16:creationId xmlns:a16="http://schemas.microsoft.com/office/drawing/2014/main" id="{18590375-B3F4-4B38-B9E8-C5E9AE5CF2EA}"/>
              </a:ext>
            </a:extLst>
          </p:cNvPr>
          <p:cNvSpPr/>
          <p:nvPr/>
        </p:nvSpPr>
        <p:spPr>
          <a:xfrm>
            <a:off x="10182225" y="1677933"/>
            <a:ext cx="7702550" cy="1754326"/>
          </a:xfrm>
          <a:prstGeom prst="rect">
            <a:avLst/>
          </a:prstGeom>
        </p:spPr>
        <p:txBody>
          <a:bodyPr wrap="square">
            <a:spAutoFit/>
          </a:bodyPr>
          <a:lstStyle/>
          <a:p>
            <a:r>
              <a:rPr lang="en-GB" sz="2700" dirty="0"/>
              <a:t>First, the names comes from the planet Jupiter. </a:t>
            </a:r>
            <a:br>
              <a:rPr lang="en-GB" sz="2700" dirty="0"/>
            </a:br>
            <a:br>
              <a:rPr lang="en-GB" sz="2700" dirty="0"/>
            </a:br>
            <a:r>
              <a:rPr lang="en-GB" sz="2700" dirty="0"/>
              <a:t>We wanted to pick a name that evoked the traditions and ideas of science.</a:t>
            </a:r>
          </a:p>
        </p:txBody>
      </p:sp>
      <p:sp>
        <p:nvSpPr>
          <p:cNvPr id="7" name="Footer Placeholder 3">
            <a:extLst>
              <a:ext uri="{FF2B5EF4-FFF2-40B4-BE49-F238E27FC236}">
                <a16:creationId xmlns:a16="http://schemas.microsoft.com/office/drawing/2014/main" id="{2C2CC2D4-DA4C-43E6-8815-86BDC2D8698C}"/>
              </a:ext>
            </a:extLst>
          </p:cNvPr>
          <p:cNvSpPr txBox="1">
            <a:spLocks/>
          </p:cNvSpPr>
          <p:nvPr/>
        </p:nvSpPr>
        <p:spPr>
          <a:xfrm>
            <a:off x="109876" y="4893361"/>
            <a:ext cx="8924249"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2726631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2802838" y="164110"/>
            <a:ext cx="3538325" cy="1075129"/>
          </a:xfrm>
        </p:spPr>
        <p:txBody>
          <a:bodyPr>
            <a:noAutofit/>
          </a:bodyPr>
          <a:lstStyle/>
          <a:p>
            <a:pPr algn="ctr"/>
            <a:r>
              <a:rPr lang="en-GB" sz="7200" dirty="0" err="1"/>
              <a:t>Jupyter</a:t>
            </a:r>
            <a:endParaRPr lang="en-GB" sz="7200" dirty="0"/>
          </a:p>
        </p:txBody>
      </p:sp>
      <p:sp>
        <p:nvSpPr>
          <p:cNvPr id="2" name="Rectangle 1">
            <a:extLst>
              <a:ext uri="{FF2B5EF4-FFF2-40B4-BE49-F238E27FC236}">
                <a16:creationId xmlns:a16="http://schemas.microsoft.com/office/drawing/2014/main" id="{1E831333-ADC2-4C73-AA5A-DEFE3F94BF31}"/>
              </a:ext>
            </a:extLst>
          </p:cNvPr>
          <p:cNvSpPr/>
          <p:nvPr/>
        </p:nvSpPr>
        <p:spPr>
          <a:xfrm>
            <a:off x="720725" y="1954158"/>
            <a:ext cx="7702550" cy="1754326"/>
          </a:xfrm>
          <a:prstGeom prst="rect">
            <a:avLst/>
          </a:prstGeom>
        </p:spPr>
        <p:txBody>
          <a:bodyPr wrap="square">
            <a:spAutoFit/>
          </a:bodyPr>
          <a:lstStyle/>
          <a:p>
            <a:r>
              <a:rPr lang="en-GB" sz="2700" dirty="0"/>
              <a:t>First, the names comes from the planet Jupiter. </a:t>
            </a:r>
            <a:br>
              <a:rPr lang="en-GB" sz="2700" dirty="0"/>
            </a:br>
            <a:br>
              <a:rPr lang="en-GB" sz="2700" dirty="0"/>
            </a:br>
            <a:r>
              <a:rPr lang="en-GB" sz="27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0099676" y="3650604"/>
            <a:ext cx="4572000" cy="1546577"/>
          </a:xfrm>
          <a:prstGeom prst="rect">
            <a:avLst/>
          </a:prstGeom>
        </p:spPr>
        <p:txBody>
          <a:bodyPr>
            <a:spAutoFit/>
          </a:bodyPr>
          <a:lstStyle/>
          <a:p>
            <a:r>
              <a:rPr lang="en-GB" sz="1350" dirty="0"/>
              <a:t>Second, the core programming languages supported by </a:t>
            </a:r>
            <a:r>
              <a:rPr lang="en-GB" sz="1350" dirty="0" err="1"/>
              <a:t>Jupyter</a:t>
            </a:r>
            <a:r>
              <a:rPr lang="en-GB" sz="1350" dirty="0"/>
              <a:t> are Julia, Python and R. While the name </a:t>
            </a:r>
            <a:r>
              <a:rPr lang="en-GB" sz="1350" dirty="0" err="1"/>
              <a:t>Jupyter</a:t>
            </a:r>
            <a:r>
              <a:rPr lang="en-GB" sz="1350" dirty="0"/>
              <a:t> is not a direct acronym for these languages, it nods its head in those directions. In particular, the "y" in the middle of </a:t>
            </a:r>
            <a:r>
              <a:rPr lang="en-GB" sz="1350" dirty="0" err="1"/>
              <a:t>Jupyter</a:t>
            </a:r>
            <a:r>
              <a:rPr lang="en-GB" sz="1350" dirty="0"/>
              <a:t> was chosen to </a:t>
            </a:r>
            <a:r>
              <a:rPr lang="en-GB" sz="1350" dirty="0" err="1"/>
              <a:t>honor</a:t>
            </a:r>
            <a:r>
              <a:rPr lang="en-GB" sz="1350"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2625120" y="4400320"/>
            <a:ext cx="4228978" cy="300082"/>
          </a:xfrm>
          <a:prstGeom prst="rect">
            <a:avLst/>
          </a:prstGeom>
        </p:spPr>
        <p:txBody>
          <a:bodyPr wrap="none">
            <a:spAutoFit/>
          </a:bodyPr>
          <a:lstStyle/>
          <a:p>
            <a:r>
              <a:rPr lang="en-GB" sz="1350" dirty="0">
                <a:hlinkClick r:id="rId2"/>
              </a:rPr>
              <a:t>https://github.com/jupyter/design/wiki/Jupyter-Logo</a:t>
            </a:r>
            <a:endParaRPr lang="en-GB" sz="1350" dirty="0"/>
          </a:p>
        </p:txBody>
      </p:sp>
      <p:sp>
        <p:nvSpPr>
          <p:cNvPr id="7" name="Footer Placeholder 3">
            <a:extLst>
              <a:ext uri="{FF2B5EF4-FFF2-40B4-BE49-F238E27FC236}">
                <a16:creationId xmlns:a16="http://schemas.microsoft.com/office/drawing/2014/main" id="{6752588E-4112-4B71-8469-8DCA182B3080}"/>
              </a:ext>
            </a:extLst>
          </p:cNvPr>
          <p:cNvSpPr txBox="1">
            <a:spLocks/>
          </p:cNvSpPr>
          <p:nvPr/>
        </p:nvSpPr>
        <p:spPr>
          <a:xfrm>
            <a:off x="109876" y="4893361"/>
            <a:ext cx="8924249"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421841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1A1E2D-9DF4-4F83-9D90-D879C6C833D3}"/>
              </a:ext>
            </a:extLst>
          </p:cNvPr>
          <p:cNvSpPr>
            <a:spLocks noGrp="1"/>
          </p:cNvSpPr>
          <p:nvPr>
            <p:ph type="body" sz="quarter" idx="21"/>
          </p:nvPr>
        </p:nvSpPr>
        <p:spPr>
          <a:xfrm>
            <a:off x="414504" y="3127776"/>
            <a:ext cx="8379452" cy="1646420"/>
          </a:xfrm>
        </p:spPr>
        <p:txBody>
          <a:bodyPr/>
          <a:lstStyle/>
          <a:p>
            <a:pPr fontAlgn="base"/>
            <a:r>
              <a:rPr lang="en-US" sz="1400" dirty="0"/>
              <a:t>We are thrilled to say the first ever PASS Virtual Summit will be taking place this November! </a:t>
            </a:r>
          </a:p>
          <a:p>
            <a:pPr fontAlgn="base"/>
            <a:endParaRPr lang="en-US" sz="1400" dirty="0"/>
          </a:p>
          <a:p>
            <a:pPr fontAlgn="base"/>
            <a:r>
              <a:rPr lang="en-US" sz="1400" dirty="0"/>
              <a:t>We will be launching PASS Summit into a whole new world, and with that comes exciting opportunities with what we can offer you. We will go beyond simply moving sessions online to fully embracing everything a virtual environment can offer. </a:t>
            </a:r>
            <a:br>
              <a:rPr lang="en-US" sz="1400" dirty="0"/>
            </a:br>
            <a:endParaRPr lang="en-US" sz="1400" dirty="0"/>
          </a:p>
          <a:p>
            <a:pPr fontAlgn="base"/>
            <a:r>
              <a:rPr lang="en-US" sz="1400" b="1" dirty="0">
                <a:solidFill>
                  <a:srgbClr val="C00000"/>
                </a:solidFill>
              </a:rPr>
              <a:t>Find out more at PASS.org/summit</a:t>
            </a:r>
          </a:p>
        </p:txBody>
      </p:sp>
      <p:pic>
        <p:nvPicPr>
          <p:cNvPr id="3" name="Picture 2" descr="A close up of a person&#10;&#10;Description automatically generated">
            <a:extLst>
              <a:ext uri="{FF2B5EF4-FFF2-40B4-BE49-F238E27FC236}">
                <a16:creationId xmlns:a16="http://schemas.microsoft.com/office/drawing/2014/main" id="{D6612586-467F-428A-BAFC-EAC118617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74"/>
            <a:ext cx="9144000" cy="2867025"/>
          </a:xfrm>
          <a:prstGeom prst="rect">
            <a:avLst/>
          </a:prstGeom>
        </p:spPr>
      </p:pic>
    </p:spTree>
    <p:extLst>
      <p:ext uri="{BB962C8B-B14F-4D97-AF65-F5344CB8AC3E}">
        <p14:creationId xmlns:p14="http://schemas.microsoft.com/office/powerpoint/2010/main" val="2922796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2802838" y="164110"/>
            <a:ext cx="3538325" cy="1075129"/>
          </a:xfrm>
        </p:spPr>
        <p:txBody>
          <a:bodyPr>
            <a:noAutofit/>
          </a:bodyPr>
          <a:lstStyle/>
          <a:p>
            <a:pPr algn="ctr"/>
            <a:r>
              <a:rPr lang="en-GB" sz="7200" dirty="0" err="1"/>
              <a:t>Jupyter</a:t>
            </a:r>
            <a:endParaRPr lang="en-GB" sz="7200" dirty="0"/>
          </a:p>
        </p:txBody>
      </p:sp>
      <p:sp>
        <p:nvSpPr>
          <p:cNvPr id="3" name="Rectangle 2">
            <a:extLst>
              <a:ext uri="{FF2B5EF4-FFF2-40B4-BE49-F238E27FC236}">
                <a16:creationId xmlns:a16="http://schemas.microsoft.com/office/drawing/2014/main" id="{E0DEB77D-6D06-4FA6-B164-4C6BC056EAE8}"/>
              </a:ext>
            </a:extLst>
          </p:cNvPr>
          <p:cNvSpPr/>
          <p:nvPr/>
        </p:nvSpPr>
        <p:spPr>
          <a:xfrm>
            <a:off x="911226" y="1363269"/>
            <a:ext cx="7423149" cy="3370153"/>
          </a:xfrm>
          <a:prstGeom prst="rect">
            <a:avLst/>
          </a:prstGeom>
        </p:spPr>
        <p:txBody>
          <a:bodyPr wrap="square">
            <a:spAutoFit/>
          </a:bodyPr>
          <a:lstStyle/>
          <a:p>
            <a:pPr algn="ctr"/>
            <a:r>
              <a:rPr lang="en-GB" sz="2100" dirty="0"/>
              <a:t>Second, the core programming languages supported by </a:t>
            </a:r>
            <a:r>
              <a:rPr lang="en-GB" sz="2100" dirty="0" err="1"/>
              <a:t>Jupyter</a:t>
            </a:r>
            <a:r>
              <a:rPr lang="en-GB" sz="2100" dirty="0"/>
              <a:t> are </a:t>
            </a:r>
          </a:p>
          <a:p>
            <a:pPr algn="ctr"/>
            <a:endParaRPr lang="en-GB" sz="2100" dirty="0"/>
          </a:p>
          <a:p>
            <a:pPr algn="ctr"/>
            <a:r>
              <a:rPr lang="en-GB" sz="2400" dirty="0"/>
              <a:t>Julia, Python and R. </a:t>
            </a:r>
          </a:p>
          <a:p>
            <a:endParaRPr lang="en-GB" sz="2100" dirty="0"/>
          </a:p>
          <a:p>
            <a:r>
              <a:rPr lang="en-GB" sz="2100" dirty="0"/>
              <a:t>While the name </a:t>
            </a:r>
            <a:r>
              <a:rPr lang="en-GB" sz="2100" dirty="0" err="1"/>
              <a:t>Jupyter</a:t>
            </a:r>
            <a:r>
              <a:rPr lang="en-GB" sz="2100" dirty="0"/>
              <a:t> is not a direct acronym for these languages, it nods its head in those directions.</a:t>
            </a:r>
          </a:p>
          <a:p>
            <a:endParaRPr lang="en-GB" sz="2100" dirty="0"/>
          </a:p>
          <a:p>
            <a:r>
              <a:rPr lang="en-GB" sz="2100" dirty="0"/>
              <a:t>In particular, the "y" in the middle of </a:t>
            </a:r>
            <a:r>
              <a:rPr lang="en-GB" sz="2100" dirty="0" err="1"/>
              <a:t>Jupyter</a:t>
            </a:r>
            <a:r>
              <a:rPr lang="en-GB" sz="2100" dirty="0"/>
              <a:t> was chosen to </a:t>
            </a:r>
            <a:r>
              <a:rPr lang="en-GB" sz="2100" dirty="0" err="1"/>
              <a:t>honor</a:t>
            </a:r>
            <a:r>
              <a:rPr lang="en-GB" sz="21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4651375" y="2571751"/>
            <a:ext cx="4572000" cy="1338828"/>
          </a:xfrm>
          <a:prstGeom prst="rect">
            <a:avLst/>
          </a:prstGeom>
        </p:spPr>
        <p:txBody>
          <a:bodyPr>
            <a:spAutoFit/>
          </a:bodyPr>
          <a:lstStyle/>
          <a:p>
            <a:r>
              <a:rPr lang="en-GB" sz="1350"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2625120" y="4400320"/>
            <a:ext cx="4228978" cy="300082"/>
          </a:xfrm>
          <a:prstGeom prst="rect">
            <a:avLst/>
          </a:prstGeom>
        </p:spPr>
        <p:txBody>
          <a:bodyPr wrap="none">
            <a:spAutoFit/>
          </a:bodyPr>
          <a:lstStyle/>
          <a:p>
            <a:r>
              <a:rPr lang="en-GB" sz="1350" dirty="0">
                <a:hlinkClick r:id="rId2"/>
              </a:rPr>
              <a:t>https://github.com/jupyter/design/wiki/Jupyter-Logo</a:t>
            </a:r>
            <a:endParaRPr lang="en-GB" sz="1350" dirty="0"/>
          </a:p>
        </p:txBody>
      </p:sp>
      <p:sp>
        <p:nvSpPr>
          <p:cNvPr id="8" name="Footer Placeholder 3">
            <a:extLst>
              <a:ext uri="{FF2B5EF4-FFF2-40B4-BE49-F238E27FC236}">
                <a16:creationId xmlns:a16="http://schemas.microsoft.com/office/drawing/2014/main" id="{8152B895-61FF-42CA-8C7B-CF9C3061224E}"/>
              </a:ext>
            </a:extLst>
          </p:cNvPr>
          <p:cNvSpPr txBox="1">
            <a:spLocks/>
          </p:cNvSpPr>
          <p:nvPr/>
        </p:nvSpPr>
        <p:spPr>
          <a:xfrm>
            <a:off x="109876" y="4893361"/>
            <a:ext cx="8924249"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165917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2802838" y="164110"/>
            <a:ext cx="3538325" cy="1075129"/>
          </a:xfrm>
        </p:spPr>
        <p:txBody>
          <a:bodyPr>
            <a:noAutofit/>
          </a:bodyPr>
          <a:lstStyle/>
          <a:p>
            <a:pPr algn="ctr"/>
            <a:r>
              <a:rPr lang="en-GB" sz="7200" dirty="0" err="1"/>
              <a:t>Jupyter</a:t>
            </a:r>
            <a:endParaRPr lang="en-GB" sz="7200" dirty="0"/>
          </a:p>
        </p:txBody>
      </p:sp>
      <p:sp>
        <p:nvSpPr>
          <p:cNvPr id="6" name="Rectangle 5">
            <a:extLst>
              <a:ext uri="{FF2B5EF4-FFF2-40B4-BE49-F238E27FC236}">
                <a16:creationId xmlns:a16="http://schemas.microsoft.com/office/drawing/2014/main" id="{1D8D680E-42BF-4CF4-804F-97D5AD4D6514}"/>
              </a:ext>
            </a:extLst>
          </p:cNvPr>
          <p:cNvSpPr/>
          <p:nvPr/>
        </p:nvSpPr>
        <p:spPr>
          <a:xfrm>
            <a:off x="998881" y="1587500"/>
            <a:ext cx="7146238" cy="2677656"/>
          </a:xfrm>
          <a:prstGeom prst="rect">
            <a:avLst/>
          </a:prstGeom>
        </p:spPr>
        <p:txBody>
          <a:bodyPr wrap="square">
            <a:spAutoFit/>
          </a:bodyPr>
          <a:lstStyle/>
          <a:p>
            <a:r>
              <a:rPr lang="en-GB" sz="2400" dirty="0"/>
              <a:t>Third, Galileo was the first person to discover the moons of Jupiter. His publication on the moons of Jupiter is an early example of research that includes the underlying data in the publication. </a:t>
            </a:r>
          </a:p>
          <a:p>
            <a:r>
              <a:rPr lang="en-GB" sz="24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2625120" y="4400320"/>
            <a:ext cx="4228978" cy="300082"/>
          </a:xfrm>
          <a:prstGeom prst="rect">
            <a:avLst/>
          </a:prstGeom>
        </p:spPr>
        <p:txBody>
          <a:bodyPr wrap="none">
            <a:spAutoFit/>
          </a:bodyPr>
          <a:lstStyle/>
          <a:p>
            <a:r>
              <a:rPr lang="en-GB" sz="1350" dirty="0">
                <a:hlinkClick r:id="rId2"/>
              </a:rPr>
              <a:t>https://github.com/jupyter/design/wiki/Jupyter-Logo</a:t>
            </a:r>
            <a:endParaRPr lang="en-GB" sz="1350" dirty="0"/>
          </a:p>
        </p:txBody>
      </p:sp>
      <p:sp>
        <p:nvSpPr>
          <p:cNvPr id="8" name="Footer Placeholder 3">
            <a:extLst>
              <a:ext uri="{FF2B5EF4-FFF2-40B4-BE49-F238E27FC236}">
                <a16:creationId xmlns:a16="http://schemas.microsoft.com/office/drawing/2014/main" id="{EEE6B886-238E-4D78-BF10-29B85F6104F0}"/>
              </a:ext>
            </a:extLst>
          </p:cNvPr>
          <p:cNvSpPr txBox="1">
            <a:spLocks/>
          </p:cNvSpPr>
          <p:nvPr/>
        </p:nvSpPr>
        <p:spPr>
          <a:xfrm>
            <a:off x="109876" y="4893361"/>
            <a:ext cx="8924249"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383769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 y="1054219"/>
            <a:ext cx="9141619" cy="3404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2654274" y="4588398"/>
            <a:ext cx="4235868" cy="461665"/>
          </a:xfrm>
          <a:prstGeom prst="rect">
            <a:avLst/>
          </a:prstGeom>
          <a:solidFill>
            <a:schemeClr val="bg2">
              <a:alpha val="48000"/>
            </a:schemeClr>
          </a:solidFill>
        </p:spPr>
        <p:txBody>
          <a:bodyPr wrap="square" rtlCol="0">
            <a:spAutoFit/>
          </a:bodyPr>
          <a:lstStyle/>
          <a:p>
            <a:r>
              <a:rPr lang="en-GB" sz="24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xfrm>
            <a:off x="1793789" y="324271"/>
            <a:ext cx="5956839" cy="614029"/>
          </a:xfrm>
          <a:noFill/>
        </p:spPr>
        <p:txBody>
          <a:bodyPr>
            <a:normAutofit fontScale="90000"/>
          </a:bodyPr>
          <a:lstStyle/>
          <a:p>
            <a:r>
              <a:rPr lang="en-US" b="0" dirty="0"/>
              <a:t>What is a </a:t>
            </a:r>
            <a:r>
              <a:rPr lang="en-US" b="0" dirty="0" err="1"/>
              <a:t>Jupyter</a:t>
            </a:r>
            <a:r>
              <a:rPr lang="en-US" b="0" dirty="0"/>
              <a:t> Notebook?</a:t>
            </a:r>
          </a:p>
        </p:txBody>
      </p:sp>
    </p:spTree>
    <p:extLst>
      <p:ext uri="{BB962C8B-B14F-4D97-AF65-F5344CB8AC3E}">
        <p14:creationId xmlns:p14="http://schemas.microsoft.com/office/powerpoint/2010/main" val="137787415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772" y="1234005"/>
            <a:ext cx="5337047" cy="2839309"/>
          </a:xfrm>
          <a:prstGeom prst="rect">
            <a:avLst/>
          </a:prstGeom>
        </p:spPr>
      </p:pic>
    </p:spTree>
    <p:extLst>
      <p:ext uri="{BB962C8B-B14F-4D97-AF65-F5344CB8AC3E}">
        <p14:creationId xmlns:p14="http://schemas.microsoft.com/office/powerpoint/2010/main" val="1819254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57C3-12DD-4CC3-A904-95D1070CB1AD}"/>
              </a:ext>
            </a:extLst>
          </p:cNvPr>
          <p:cNvSpPr>
            <a:spLocks noGrp="1"/>
          </p:cNvSpPr>
          <p:nvPr>
            <p:ph type="title"/>
          </p:nvPr>
        </p:nvSpPr>
        <p:spPr/>
        <p:txBody>
          <a:bodyPr/>
          <a:lstStyle/>
          <a:p>
            <a:r>
              <a:rPr lang="en-US" dirty="0"/>
              <a:t>Missed PASS Summit 2019?</a:t>
            </a:r>
          </a:p>
        </p:txBody>
      </p:sp>
      <p:sp>
        <p:nvSpPr>
          <p:cNvPr id="3" name="Text Placeholder 2">
            <a:extLst>
              <a:ext uri="{FF2B5EF4-FFF2-40B4-BE49-F238E27FC236}">
                <a16:creationId xmlns:a16="http://schemas.microsoft.com/office/drawing/2014/main" id="{C6AE1106-C798-4AE1-81C0-82260F489037}"/>
              </a:ext>
            </a:extLst>
          </p:cNvPr>
          <p:cNvSpPr>
            <a:spLocks noGrp="1"/>
          </p:cNvSpPr>
          <p:nvPr>
            <p:ph type="body" sz="quarter" idx="10"/>
          </p:nvPr>
        </p:nvSpPr>
        <p:spPr>
          <a:xfrm>
            <a:off x="331394" y="1517057"/>
            <a:ext cx="8481212" cy="390525"/>
          </a:xfrm>
        </p:spPr>
        <p:txBody>
          <a:bodyPr/>
          <a:lstStyle/>
          <a:p>
            <a:r>
              <a:rPr lang="en-US" sz="3200" dirty="0"/>
              <a:t>Get the Recordings</a:t>
            </a:r>
          </a:p>
        </p:txBody>
      </p:sp>
      <p:sp>
        <p:nvSpPr>
          <p:cNvPr id="23" name="Text Placeholder 22">
            <a:extLst>
              <a:ext uri="{FF2B5EF4-FFF2-40B4-BE49-F238E27FC236}">
                <a16:creationId xmlns:a16="http://schemas.microsoft.com/office/drawing/2014/main" id="{8CEA300C-01AE-4436-9AA3-0BBC0738CCF1}"/>
              </a:ext>
            </a:extLst>
          </p:cNvPr>
          <p:cNvSpPr>
            <a:spLocks noGrp="1"/>
          </p:cNvSpPr>
          <p:nvPr>
            <p:ph type="body" sz="quarter" idx="21"/>
          </p:nvPr>
        </p:nvSpPr>
        <p:spPr>
          <a:xfrm>
            <a:off x="331394" y="2312971"/>
            <a:ext cx="5336942" cy="2180652"/>
          </a:xfrm>
        </p:spPr>
        <p:txBody>
          <a:bodyPr/>
          <a:lstStyle/>
          <a:p>
            <a:r>
              <a:rPr lang="en-US" dirty="0"/>
              <a:t>Download all PASS Summit sessions on Data Management</a:t>
            </a:r>
            <a:r>
              <a:rPr lang="en-US"/>
              <a:t>, Analytics, </a:t>
            </a:r>
            <a:r>
              <a:rPr lang="en-US" dirty="0"/>
              <a:t>or Architecture for only $399 USD</a:t>
            </a:r>
          </a:p>
          <a:p>
            <a:endParaRPr lang="en-US" dirty="0"/>
          </a:p>
          <a:p>
            <a:r>
              <a:rPr lang="en-US" dirty="0"/>
              <a:t>More options available at </a:t>
            </a:r>
            <a:r>
              <a:rPr lang="en-US" sz="2800" b="1" dirty="0"/>
              <a:t>PASSstuff.com</a:t>
            </a:r>
          </a:p>
          <a:p>
            <a:endParaRPr lang="en-US" dirty="0"/>
          </a:p>
        </p:txBody>
      </p:sp>
      <p:pic>
        <p:nvPicPr>
          <p:cNvPr id="16" name="Picture 15">
            <a:extLst>
              <a:ext uri="{FF2B5EF4-FFF2-40B4-BE49-F238E27FC236}">
                <a16:creationId xmlns:a16="http://schemas.microsoft.com/office/drawing/2014/main" id="{39999558-C0CF-437D-BB58-E1E6AC3B733E}"/>
              </a:ext>
            </a:extLst>
          </p:cNvPr>
          <p:cNvPicPr>
            <a:picLocks noChangeAspect="1"/>
          </p:cNvPicPr>
          <p:nvPr/>
        </p:nvPicPr>
        <p:blipFill rotWithShape="1">
          <a:blip r:embed="rId2">
            <a:extLst>
              <a:ext uri="{28A0092B-C50C-407E-A947-70E740481C1C}">
                <a14:useLocalDpi xmlns:a14="http://schemas.microsoft.com/office/drawing/2010/main" val="0"/>
              </a:ext>
            </a:extLst>
          </a:blip>
          <a:srcRect t="-1" b="972"/>
          <a:stretch/>
        </p:blipFill>
        <p:spPr>
          <a:xfrm>
            <a:off x="5809301" y="1907583"/>
            <a:ext cx="2552080" cy="2527258"/>
          </a:xfrm>
          <a:prstGeom prst="rect">
            <a:avLst/>
          </a:prstGeom>
          <a:ln>
            <a:solidFill>
              <a:schemeClr val="bg1"/>
            </a:solidFill>
          </a:ln>
        </p:spPr>
      </p:pic>
    </p:spTree>
    <p:extLst>
      <p:ext uri="{BB962C8B-B14F-4D97-AF65-F5344CB8AC3E}">
        <p14:creationId xmlns:p14="http://schemas.microsoft.com/office/powerpoint/2010/main" val="388935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4294967295"/>
          </p:nvPr>
        </p:nvSpPr>
        <p:spPr>
          <a:xfrm>
            <a:off x="0" y="2038350"/>
            <a:ext cx="8804275" cy="1066800"/>
          </a:xfrm>
        </p:spPr>
        <p:txBody>
          <a:bodyPr>
            <a:noAutofit/>
          </a:bodyPr>
          <a:lstStyle/>
          <a:p>
            <a:pPr algn="ctr"/>
            <a:r>
              <a:rPr lang="en-GB" sz="6600" dirty="0"/>
              <a:t>Running Queries</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23943" y="736541"/>
            <a:ext cx="7342925" cy="3670419"/>
          </a:xfrm>
          <a:prstGeom prst="rect">
            <a:avLst/>
          </a:prstGeom>
        </p:spPr>
      </p:pic>
      <p:sp>
        <p:nvSpPr>
          <p:cNvPr id="6" name="Footer Placeholder 3">
            <a:extLst>
              <a:ext uri="{FF2B5EF4-FFF2-40B4-BE49-F238E27FC236}">
                <a16:creationId xmlns:a16="http://schemas.microsoft.com/office/drawing/2014/main" id="{2F152A43-8412-4C69-9A7D-5AE659389CFC}"/>
              </a:ext>
            </a:extLst>
          </p:cNvPr>
          <p:cNvSpPr txBox="1">
            <a:spLocks/>
          </p:cNvSpPr>
          <p:nvPr/>
        </p:nvSpPr>
        <p:spPr>
          <a:xfrm>
            <a:off x="1" y="4893361"/>
            <a:ext cx="8210006"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33558090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2668" y="1648342"/>
            <a:ext cx="8130396" cy="2677656"/>
          </a:xfrm>
        </p:spPr>
        <p:txBody>
          <a:bodyPr/>
          <a:lstStyle/>
          <a:p>
            <a:r>
              <a:rPr lang="en-US" sz="2700" dirty="0">
                <a:solidFill>
                  <a:schemeClr val="accent1"/>
                </a:solidFill>
              </a:rPr>
              <a:t>This event was sponsored by Microsoft</a:t>
            </a:r>
            <a:br>
              <a:rPr lang="en-US" sz="2700" dirty="0">
                <a:solidFill>
                  <a:schemeClr val="accent1"/>
                </a:solidFill>
              </a:rPr>
            </a:br>
            <a:br>
              <a:rPr lang="en-US" sz="2700" dirty="0">
                <a:solidFill>
                  <a:schemeClr val="accent1"/>
                </a:solidFill>
              </a:rPr>
            </a:br>
            <a:br>
              <a:rPr lang="en-US" sz="2700" dirty="0">
                <a:solidFill>
                  <a:schemeClr val="accent1"/>
                </a:solidFill>
              </a:rPr>
            </a:br>
            <a:r>
              <a:rPr lang="en-US" sz="2700" dirty="0">
                <a:solidFill>
                  <a:schemeClr val="accent1"/>
                </a:solidFill>
              </a:rPr>
              <a:t>Learn more about SQL Server 2019 today:</a:t>
            </a:r>
            <a:br>
              <a:rPr lang="en-US" sz="2700" dirty="0">
                <a:solidFill>
                  <a:schemeClr val="accent2"/>
                </a:solidFill>
              </a:rPr>
            </a:br>
            <a:r>
              <a:rPr lang="en-US" sz="2700" dirty="0">
                <a:solidFill>
                  <a:schemeClr val="accent2"/>
                </a:solidFill>
              </a:rPr>
              <a:t>	-Get free training: </a:t>
            </a:r>
            <a:r>
              <a:rPr lang="en-US" sz="2700" dirty="0">
                <a:solidFill>
                  <a:schemeClr val="accent2"/>
                </a:solidFill>
                <a:hlinkClick r:id="rId3"/>
              </a:rPr>
              <a:t>aka.ms/sqlworkshops</a:t>
            </a:r>
            <a:r>
              <a:rPr lang="en-US" sz="2700" dirty="0">
                <a:solidFill>
                  <a:schemeClr val="accent2"/>
                </a:solidFill>
              </a:rPr>
              <a:t> </a:t>
            </a:r>
            <a:br>
              <a:rPr lang="en-US" sz="2700" dirty="0">
                <a:solidFill>
                  <a:schemeClr val="accent2"/>
                </a:solidFill>
              </a:rPr>
            </a:br>
            <a:r>
              <a:rPr lang="en-US" sz="2700" dirty="0">
                <a:solidFill>
                  <a:schemeClr val="accent2"/>
                </a:solidFill>
              </a:rPr>
              <a:t>	-Download the SQL19 eBook: </a:t>
            </a:r>
            <a:r>
              <a:rPr lang="en-US" sz="2700" dirty="0">
                <a:solidFill>
                  <a:schemeClr val="accent2"/>
                </a:solidFill>
                <a:hlinkClick r:id="rId4"/>
              </a:rPr>
              <a:t>aka.ms/sql19_ebook</a:t>
            </a:r>
            <a:endParaRPr lang="en-US" sz="2700" dirty="0">
              <a:solidFill>
                <a:schemeClr val="accent2"/>
              </a:solidFill>
            </a:endParaRPr>
          </a:p>
        </p:txBody>
      </p:sp>
    </p:spTree>
    <p:extLst>
      <p:ext uri="{BB962C8B-B14F-4D97-AF65-F5344CB8AC3E}">
        <p14:creationId xmlns:p14="http://schemas.microsoft.com/office/powerpoint/2010/main" val="112870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A04C0-BA55-4983-8681-F41D8D2777D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1700" y="238539"/>
            <a:ext cx="4584129" cy="3606733"/>
          </a:xfrm>
          <a:prstGeom prst="rect">
            <a:avLst/>
          </a:prstGeom>
        </p:spPr>
      </p:pic>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23943" y="736541"/>
            <a:ext cx="7342925" cy="3670419"/>
          </a:xfrm>
          <a:prstGeom prst="rect">
            <a:avLst/>
          </a:prstGeom>
        </p:spPr>
      </p:pic>
      <p:pic>
        <p:nvPicPr>
          <p:cNvPr id="1026" name="Picture 2">
            <a:extLst>
              <a:ext uri="{FF2B5EF4-FFF2-40B4-BE49-F238E27FC236}">
                <a16:creationId xmlns:a16="http://schemas.microsoft.com/office/drawing/2014/main" id="{0EFD6746-C0F8-4923-8CF9-6B65B44B95E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86251" y="495400"/>
            <a:ext cx="3916017" cy="41527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a:extLst>
              <a:ext uri="{FF2B5EF4-FFF2-40B4-BE49-F238E27FC236}">
                <a16:creationId xmlns:a16="http://schemas.microsoft.com/office/drawing/2014/main" id="{9D67E7E8-831A-4B4E-8225-0499D2779C63}"/>
              </a:ext>
            </a:extLst>
          </p:cNvPr>
          <p:cNvSpPr txBox="1">
            <a:spLocks/>
          </p:cNvSpPr>
          <p:nvPr/>
        </p:nvSpPr>
        <p:spPr>
          <a:xfrm>
            <a:off x="1" y="4893361"/>
            <a:ext cx="8210006"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30988513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09876" y="4893361"/>
            <a:ext cx="8924249" cy="250139"/>
          </a:xfrm>
          <a:solidFill>
            <a:schemeClr val="tx1"/>
          </a:solidFill>
        </p:spPr>
        <p:txBody>
          <a:bodyPr vert="horz" lIns="68580" tIns="34290" rIns="68580" bIns="34290" rtlCol="0" anchor="ctr">
            <a:normAutofit/>
          </a:bodyPr>
          <a:lstStyle/>
          <a:p>
            <a:pPr defTabSz="342900">
              <a:lnSpc>
                <a:spcPct val="90000"/>
              </a:lnSpc>
              <a:spcAft>
                <a:spcPts val="450"/>
              </a:spcAft>
            </a:pPr>
            <a:r>
              <a:rPr lang="en-US" sz="675" dirty="0">
                <a:solidFill>
                  <a:srgbClr val="FFFFFF"/>
                </a:solidFill>
              </a:rPr>
              <a:t>@</a:t>
            </a:r>
            <a:r>
              <a:rPr lang="en-US" sz="675" dirty="0" err="1">
                <a:solidFill>
                  <a:srgbClr val="FFFFFF"/>
                </a:solidFill>
              </a:rPr>
              <a:t>SQLDBAWithBeard</a:t>
            </a:r>
            <a:r>
              <a:rPr lang="en-US" sz="675" dirty="0">
                <a:solidFill>
                  <a:srgbClr val="FFFFFF"/>
                </a:solidFill>
              </a:rPr>
              <a:t>		SqlDbaWithABeard.com		Rob Sewell		</a:t>
            </a:r>
            <a:r>
              <a:rPr lang="en-US" sz="675" dirty="0" err="1">
                <a:solidFill>
                  <a:srgbClr val="FFFFFF"/>
                </a:solidFill>
              </a:rPr>
              <a:t>beard.media</a:t>
            </a:r>
            <a:r>
              <a:rPr lang="en-US" sz="675" dirty="0">
                <a:solidFill>
                  <a:srgbClr val="FFFFFF"/>
                </a:solidFill>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1" y="2038816"/>
            <a:ext cx="8804189" cy="1065869"/>
          </a:xfrm>
        </p:spPr>
        <p:txBody>
          <a:bodyPr>
            <a:noAutofit/>
          </a:bodyPr>
          <a:lstStyle/>
          <a:p>
            <a:pPr algn="ctr"/>
            <a:r>
              <a:rPr lang="en-GB" sz="6600" dirty="0"/>
              <a:t>Two and a Half Decades</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23943" y="736541"/>
            <a:ext cx="7342925" cy="3670419"/>
          </a:xfrm>
          <a:prstGeom prst="rect">
            <a:avLst/>
          </a:prstGeom>
        </p:spPr>
      </p:pic>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619125" y="1505881"/>
            <a:ext cx="7905750" cy="1065869"/>
          </a:xfrm>
        </p:spPr>
        <p:txBody>
          <a:bodyPr>
            <a:noAutofit/>
          </a:bodyPr>
          <a:lstStyle/>
          <a:p>
            <a:pPr algn="ctr"/>
            <a:r>
              <a:rPr lang="en-GB" sz="72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2337326" y="4563538"/>
            <a:ext cx="4698915" cy="300082"/>
          </a:xfrm>
          <a:prstGeom prst="rect">
            <a:avLst/>
          </a:prstGeom>
        </p:spPr>
        <p:txBody>
          <a:bodyPr wrap="none">
            <a:spAutoFit/>
          </a:bodyPr>
          <a:lstStyle/>
          <a:p>
            <a:r>
              <a:rPr lang="en-GB" sz="1350" dirty="0">
                <a:hlinkClick r:id="rId2"/>
              </a:rPr>
              <a:t>https://en.wikipedia.org/wiki/Houston,_we_have_a_problem</a:t>
            </a:r>
            <a:endParaRPr lang="en-GB" sz="1350" dirty="0"/>
          </a:p>
        </p:txBody>
      </p:sp>
      <p:sp>
        <p:nvSpPr>
          <p:cNvPr id="5" name="Footer Placeholder 3">
            <a:extLst>
              <a:ext uri="{FF2B5EF4-FFF2-40B4-BE49-F238E27FC236}">
                <a16:creationId xmlns:a16="http://schemas.microsoft.com/office/drawing/2014/main" id="{4EBB8078-E59D-44C4-929F-455805E8748C}"/>
              </a:ext>
            </a:extLst>
          </p:cNvPr>
          <p:cNvSpPr txBox="1">
            <a:spLocks/>
          </p:cNvSpPr>
          <p:nvPr/>
        </p:nvSpPr>
        <p:spPr>
          <a:xfrm>
            <a:off x="1" y="4893361"/>
            <a:ext cx="8210006"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09876" y="4893361"/>
            <a:ext cx="8924249" cy="250139"/>
          </a:xfrm>
          <a:solidFill>
            <a:schemeClr val="tx1"/>
          </a:solidFill>
        </p:spPr>
        <p:txBody>
          <a:bodyPr vert="horz" lIns="68580" tIns="34290" rIns="68580" bIns="34290" rtlCol="0" anchor="ctr">
            <a:normAutofit/>
          </a:bodyPr>
          <a:lstStyle/>
          <a:p>
            <a:pPr defTabSz="342900">
              <a:lnSpc>
                <a:spcPct val="90000"/>
              </a:lnSpc>
              <a:spcAft>
                <a:spcPts val="450"/>
              </a:spcAft>
            </a:pPr>
            <a:r>
              <a:rPr lang="en-US" sz="675" dirty="0">
                <a:solidFill>
                  <a:srgbClr val="FFFFFF"/>
                </a:solidFill>
              </a:rPr>
              <a:t>@</a:t>
            </a:r>
            <a:r>
              <a:rPr lang="en-US" sz="675" dirty="0" err="1">
                <a:solidFill>
                  <a:srgbClr val="FFFFFF"/>
                </a:solidFill>
              </a:rPr>
              <a:t>SQLDBAWithBeard</a:t>
            </a:r>
            <a:r>
              <a:rPr lang="en-US" sz="675" dirty="0">
                <a:solidFill>
                  <a:srgbClr val="FFFFFF"/>
                </a:solidFill>
              </a:rPr>
              <a:t>		SqlDbaWithABeard.com		Rob Sewell		</a:t>
            </a:r>
            <a:r>
              <a:rPr lang="en-US" sz="675" dirty="0" err="1">
                <a:solidFill>
                  <a:srgbClr val="FFFFFF"/>
                </a:solidFill>
              </a:rPr>
              <a:t>beard.media</a:t>
            </a:r>
            <a:r>
              <a:rPr lang="en-US" sz="675" dirty="0">
                <a:solidFill>
                  <a:srgbClr val="FFFFFF"/>
                </a:solidFill>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619125" y="1505881"/>
            <a:ext cx="7905750" cy="1065869"/>
          </a:xfrm>
        </p:spPr>
        <p:txBody>
          <a:bodyPr>
            <a:noAutofit/>
          </a:bodyPr>
          <a:lstStyle/>
          <a:p>
            <a:pPr algn="ctr"/>
            <a:r>
              <a:rPr lang="en-GB" sz="72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3508409" cy="144941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08409" y="0"/>
            <a:ext cx="2977550" cy="1476081"/>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33571" y="1371601"/>
            <a:ext cx="2613983" cy="186713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72813" y="0"/>
            <a:ext cx="2664824" cy="13716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1384084"/>
            <a:ext cx="3248243" cy="193538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3530" y="3205516"/>
            <a:ext cx="4418601" cy="1687846"/>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925547" y="3189572"/>
            <a:ext cx="4721453" cy="1830767"/>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651660" y="3246034"/>
            <a:ext cx="3484784" cy="1741897"/>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882310" y="1182895"/>
            <a:ext cx="3789514" cy="2316522"/>
          </a:xfrm>
          <a:prstGeom prst="rect">
            <a:avLst/>
          </a:prstGeom>
        </p:spPr>
      </p:pic>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619125" y="1505881"/>
            <a:ext cx="7905750" cy="1065869"/>
          </a:xfrm>
        </p:spPr>
        <p:txBody>
          <a:bodyPr>
            <a:noAutofit/>
          </a:bodyPr>
          <a:lstStyle/>
          <a:p>
            <a:pPr algn="ctr"/>
            <a:r>
              <a:rPr lang="en-GB" sz="72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3508409" cy="144941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08409" y="0"/>
            <a:ext cx="2977550" cy="1476081"/>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30017" y="1371601"/>
            <a:ext cx="2613983" cy="186713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72813" y="0"/>
            <a:ext cx="2664824" cy="13716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1384084"/>
            <a:ext cx="3248243" cy="193538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51660" y="3246034"/>
            <a:ext cx="3484784" cy="1741897"/>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882310" y="1182895"/>
            <a:ext cx="3789514" cy="2316522"/>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2882309" y="143248"/>
            <a:ext cx="469137" cy="442238"/>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5869053" y="126427"/>
            <a:ext cx="469137" cy="442238"/>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8544041" y="100540"/>
            <a:ext cx="469137" cy="442238"/>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8611667" y="1468965"/>
            <a:ext cx="469137" cy="442238"/>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925547" y="3189572"/>
            <a:ext cx="4721453" cy="1830767"/>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5955706" y="3366089"/>
            <a:ext cx="469137" cy="442238"/>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8530129" y="3369127"/>
            <a:ext cx="469137" cy="442238"/>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530" y="3205516"/>
            <a:ext cx="4418601" cy="1687846"/>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3798608" y="3366089"/>
            <a:ext cx="469137" cy="442238"/>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2319588" y="1640947"/>
            <a:ext cx="469137" cy="442238"/>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26" name="Footer Placeholder 3">
            <a:extLst>
              <a:ext uri="{FF2B5EF4-FFF2-40B4-BE49-F238E27FC236}">
                <a16:creationId xmlns:a16="http://schemas.microsoft.com/office/drawing/2014/main" id="{EA231825-178D-4520-9AAC-1CFE5E3A426B}"/>
              </a:ext>
            </a:extLst>
          </p:cNvPr>
          <p:cNvSpPr txBox="1">
            <a:spLocks/>
          </p:cNvSpPr>
          <p:nvPr/>
        </p:nvSpPr>
        <p:spPr>
          <a:xfrm>
            <a:off x="0" y="4893361"/>
            <a:ext cx="9143999"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09876" y="4893361"/>
            <a:ext cx="8924249" cy="250139"/>
          </a:xfrm>
          <a:solidFill>
            <a:schemeClr val="tx1"/>
          </a:solidFill>
        </p:spPr>
        <p:txBody>
          <a:bodyPr vert="horz" lIns="68580" tIns="34290" rIns="68580" bIns="34290" rtlCol="0" anchor="ctr">
            <a:normAutofit/>
          </a:bodyPr>
          <a:lstStyle/>
          <a:p>
            <a:pPr defTabSz="342900">
              <a:lnSpc>
                <a:spcPct val="90000"/>
              </a:lnSpc>
              <a:spcAft>
                <a:spcPts val="450"/>
              </a:spcAft>
            </a:pPr>
            <a:r>
              <a:rPr lang="en-US" sz="675" dirty="0">
                <a:solidFill>
                  <a:srgbClr val="FFFFFF"/>
                </a:solidFill>
              </a:rPr>
              <a:t>@</a:t>
            </a:r>
            <a:r>
              <a:rPr lang="en-US" sz="675" dirty="0" err="1">
                <a:solidFill>
                  <a:srgbClr val="FFFFFF"/>
                </a:solidFill>
              </a:rPr>
              <a:t>SQLDBAWithBeard</a:t>
            </a:r>
            <a:r>
              <a:rPr lang="en-US" sz="675" dirty="0">
                <a:solidFill>
                  <a:srgbClr val="FFFFFF"/>
                </a:solidFill>
              </a:rPr>
              <a:t>		SqlDbaWithABeard.com		Rob Sewell		</a:t>
            </a:r>
            <a:r>
              <a:rPr lang="en-US" sz="675" dirty="0" err="1">
                <a:solidFill>
                  <a:srgbClr val="FFFFFF"/>
                </a:solidFill>
              </a:rPr>
              <a:t>beard.media</a:t>
            </a:r>
            <a:r>
              <a:rPr lang="en-US" sz="675" dirty="0">
                <a:solidFill>
                  <a:srgbClr val="FFFFFF"/>
                </a:solidFill>
              </a:rPr>
              <a:t>/book</a:t>
            </a:r>
          </a:p>
        </p:txBody>
      </p:sp>
      <p:pic>
        <p:nvPicPr>
          <p:cNvPr id="6" name="Picture 5">
            <a:extLst>
              <a:ext uri="{FF2B5EF4-FFF2-40B4-BE49-F238E27FC236}">
                <a16:creationId xmlns:a16="http://schemas.microsoft.com/office/drawing/2014/main" id="{4285BBF1-A1BC-41D7-B770-47277D131A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7524" y="0"/>
            <a:ext cx="9641525" cy="5146353"/>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7889826" y="207853"/>
            <a:ext cx="998544" cy="963202"/>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09876" y="4893361"/>
            <a:ext cx="8924249" cy="250139"/>
          </a:xfrm>
          <a:solidFill>
            <a:schemeClr val="tx1"/>
          </a:solidFill>
        </p:spPr>
        <p:txBody>
          <a:bodyPr vert="horz" lIns="68580" tIns="34290" rIns="68580" bIns="34290" rtlCol="0" anchor="ctr">
            <a:normAutofit/>
          </a:bodyPr>
          <a:lstStyle/>
          <a:p>
            <a:pPr defTabSz="342900">
              <a:lnSpc>
                <a:spcPct val="90000"/>
              </a:lnSpc>
              <a:spcAft>
                <a:spcPts val="450"/>
              </a:spcAft>
            </a:pPr>
            <a:r>
              <a:rPr lang="en-US" sz="675" dirty="0">
                <a:solidFill>
                  <a:srgbClr val="FFFFFF"/>
                </a:solidFill>
              </a:rPr>
              <a:t>@</a:t>
            </a:r>
            <a:r>
              <a:rPr lang="en-US" sz="675" dirty="0" err="1">
                <a:solidFill>
                  <a:srgbClr val="FFFFFF"/>
                </a:solidFill>
              </a:rPr>
              <a:t>SQLDBAWithBeard</a:t>
            </a:r>
            <a:r>
              <a:rPr lang="en-US" sz="675" dirty="0">
                <a:solidFill>
                  <a:srgbClr val="FFFFFF"/>
                </a:solidFill>
              </a:rPr>
              <a:t>		SqlDbaWithABeard.com		Rob Sewell		</a:t>
            </a:r>
            <a:r>
              <a:rPr lang="en-US" sz="675" dirty="0" err="1">
                <a:solidFill>
                  <a:srgbClr val="FFFFFF"/>
                </a:solidFill>
              </a:rPr>
              <a:t>beard.media</a:t>
            </a:r>
            <a:r>
              <a:rPr lang="en-US" sz="675" dirty="0">
                <a:solidFill>
                  <a:srgbClr val="FFFFFF"/>
                </a:solidFill>
              </a:rPr>
              <a:t>/book</a:t>
            </a:r>
          </a:p>
        </p:txBody>
      </p:sp>
      <p:pic>
        <p:nvPicPr>
          <p:cNvPr id="4" name="Picture 3">
            <a:extLst>
              <a:ext uri="{FF2B5EF4-FFF2-40B4-BE49-F238E27FC236}">
                <a16:creationId xmlns:a16="http://schemas.microsoft.com/office/drawing/2014/main" id="{D1AF3B99-4B78-47C2-83EE-11865260AC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4211" y="0"/>
            <a:ext cx="9658211" cy="5143500"/>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7889826" y="207853"/>
            <a:ext cx="998544" cy="963202"/>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727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191FF3-C190-43B4-AC8F-3CE883BC53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62878" y="303476"/>
            <a:ext cx="6423299" cy="4102077"/>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2765323" y="753511"/>
            <a:ext cx="4206319" cy="3202007"/>
          </a:xfrm>
          <a:prstGeom prst="straightConnector1">
            <a:avLst/>
          </a:prstGeom>
          <a:ln w="72707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5" name="Footer Placeholder 3">
            <a:extLst>
              <a:ext uri="{FF2B5EF4-FFF2-40B4-BE49-F238E27FC236}">
                <a16:creationId xmlns:a16="http://schemas.microsoft.com/office/drawing/2014/main" id="{9E4C2F4B-80AE-4B7F-BE60-60E8FD980D51}"/>
              </a:ext>
            </a:extLst>
          </p:cNvPr>
          <p:cNvSpPr txBox="1">
            <a:spLocks/>
          </p:cNvSpPr>
          <p:nvPr/>
        </p:nvSpPr>
        <p:spPr>
          <a:xfrm>
            <a:off x="1" y="4893361"/>
            <a:ext cx="8210006"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on a bed&#10;&#10;Description automatically generated">
            <a:extLst>
              <a:ext uri="{FF2B5EF4-FFF2-40B4-BE49-F238E27FC236}">
                <a16:creationId xmlns:a16="http://schemas.microsoft.com/office/drawing/2014/main" id="{F52B4F93-8E99-4C6E-9527-EFD403EA557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38128" y="437347"/>
            <a:ext cx="4294585" cy="4158967"/>
          </a:xfrm>
          <a:prstGeom prst="rect">
            <a:avLst/>
          </a:prstGeom>
        </p:spPr>
      </p:pic>
      <p:sp>
        <p:nvSpPr>
          <p:cNvPr id="5" name="Footer Placeholder 3">
            <a:extLst>
              <a:ext uri="{FF2B5EF4-FFF2-40B4-BE49-F238E27FC236}">
                <a16:creationId xmlns:a16="http://schemas.microsoft.com/office/drawing/2014/main" id="{7B7BAEB5-EB16-4704-A3E7-022BBDE56EEC}"/>
              </a:ext>
            </a:extLst>
          </p:cNvPr>
          <p:cNvSpPr txBox="1">
            <a:spLocks/>
          </p:cNvSpPr>
          <p:nvPr/>
        </p:nvSpPr>
        <p:spPr>
          <a:xfrm>
            <a:off x="1" y="4893361"/>
            <a:ext cx="8210006"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413915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16815" y="676274"/>
            <a:ext cx="4964596" cy="3723447"/>
          </a:xfrm>
          <a:prstGeom prst="rect">
            <a:avLst/>
          </a:prstGeom>
        </p:spPr>
      </p:pic>
      <p:sp>
        <p:nvSpPr>
          <p:cNvPr id="5" name="Footer Placeholder 3">
            <a:extLst>
              <a:ext uri="{FF2B5EF4-FFF2-40B4-BE49-F238E27FC236}">
                <a16:creationId xmlns:a16="http://schemas.microsoft.com/office/drawing/2014/main" id="{ED209132-10CB-447A-BCEB-FAC3C385A6A7}"/>
              </a:ext>
            </a:extLst>
          </p:cNvPr>
          <p:cNvSpPr txBox="1">
            <a:spLocks/>
          </p:cNvSpPr>
          <p:nvPr/>
        </p:nvSpPr>
        <p:spPr>
          <a:xfrm>
            <a:off x="1" y="4893361"/>
            <a:ext cx="8210006"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 descr="A person wearing glasses&#10;&#10;Description automatically generated">
            <a:extLst>
              <a:ext uri="{FF2B5EF4-FFF2-40B4-BE49-F238E27FC236}">
                <a16:creationId xmlns:a16="http://schemas.microsoft.com/office/drawing/2014/main" id="{B52FD9A1-18B6-40BC-8BAD-D8D670C3E00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374613" y="-123458"/>
            <a:ext cx="4769387" cy="4769387"/>
          </a:xfrm>
          <a:prstGeom prst="ellipse">
            <a:avLst/>
          </a:prstGeom>
        </p:spPr>
      </p:pic>
      <p:sp>
        <p:nvSpPr>
          <p:cNvPr id="7" name="TextBox 6">
            <a:extLst>
              <a:ext uri="{FF2B5EF4-FFF2-40B4-BE49-F238E27FC236}">
                <a16:creationId xmlns:a16="http://schemas.microsoft.com/office/drawing/2014/main" id="{060D306C-ED42-427F-AD08-EB0F57AC8EC5}"/>
              </a:ext>
            </a:extLst>
          </p:cNvPr>
          <p:cNvSpPr txBox="1"/>
          <p:nvPr/>
        </p:nvSpPr>
        <p:spPr>
          <a:xfrm>
            <a:off x="373062" y="1731136"/>
            <a:ext cx="3116559" cy="784830"/>
          </a:xfrm>
          <a:prstGeom prst="rect">
            <a:avLst/>
          </a:prstGeom>
          <a:noFill/>
        </p:spPr>
        <p:txBody>
          <a:bodyPr wrap="none" rtlCol="0">
            <a:spAutoFit/>
          </a:bodyPr>
          <a:lstStyle/>
          <a:p>
            <a:r>
              <a:rPr lang="en-US" sz="4500" dirty="0">
                <a:solidFill>
                  <a:schemeClr val="bg2"/>
                </a:solidFill>
                <a:latin typeface="gatebase Medium" panose="00000500000000000000" pitchFamily="50" charset="0"/>
                <a:ea typeface="Roboto" charset="0"/>
                <a:cs typeface="Roboto" charset="0"/>
              </a:rPr>
              <a:t>Rob Sewell</a:t>
            </a:r>
          </a:p>
        </p:txBody>
      </p:sp>
      <p:sp>
        <p:nvSpPr>
          <p:cNvPr id="9" name="TextBox 8">
            <a:extLst>
              <a:ext uri="{FF2B5EF4-FFF2-40B4-BE49-F238E27FC236}">
                <a16:creationId xmlns:a16="http://schemas.microsoft.com/office/drawing/2014/main" id="{83E8A6CD-C909-4CA1-A9A0-B1B9C3FC3B36}"/>
              </a:ext>
            </a:extLst>
          </p:cNvPr>
          <p:cNvSpPr txBox="1"/>
          <p:nvPr/>
        </p:nvSpPr>
        <p:spPr>
          <a:xfrm>
            <a:off x="388393" y="3291326"/>
            <a:ext cx="2886848" cy="507831"/>
          </a:xfrm>
          <a:prstGeom prst="rect">
            <a:avLst/>
          </a:prstGeom>
          <a:noFill/>
        </p:spPr>
        <p:txBody>
          <a:bodyPr wrap="square" rtlCol="0">
            <a:spAutoFit/>
          </a:bodyPr>
          <a:lstStyle/>
          <a:p>
            <a:r>
              <a:rPr lang="en-GB" sz="2700" b="1" dirty="0">
                <a:solidFill>
                  <a:schemeClr val="bg2"/>
                </a:solidFill>
                <a:latin typeface="Roboto Medium" panose="02000000000000000000" pitchFamily="2" charset="0"/>
                <a:ea typeface="Roboto Medium" panose="02000000000000000000" pitchFamily="2" charset="0"/>
                <a:cs typeface="Arial"/>
              </a:rPr>
              <a:t>Consultant</a:t>
            </a:r>
            <a:endParaRPr lang="en-US" sz="2700" b="1" dirty="0">
              <a:solidFill>
                <a:schemeClr val="bg2"/>
              </a:solidFill>
              <a:latin typeface="Roboto Medium" panose="02000000000000000000" pitchFamily="2" charset="0"/>
              <a:ea typeface="Roboto Medium" panose="02000000000000000000" pitchFamily="2" charset="0"/>
              <a:cs typeface="Arial"/>
            </a:endParaRPr>
          </a:p>
        </p:txBody>
      </p:sp>
      <p:sp>
        <p:nvSpPr>
          <p:cNvPr id="11" name="Rectangle 10">
            <a:extLst>
              <a:ext uri="{FF2B5EF4-FFF2-40B4-BE49-F238E27FC236}">
                <a16:creationId xmlns:a16="http://schemas.microsoft.com/office/drawing/2014/main" id="{8C10FDFB-5380-46A2-AADB-DB9E48DEC374}"/>
              </a:ext>
            </a:extLst>
          </p:cNvPr>
          <p:cNvSpPr/>
          <p:nvPr/>
        </p:nvSpPr>
        <p:spPr>
          <a:xfrm>
            <a:off x="388392" y="4351743"/>
            <a:ext cx="3260059" cy="369332"/>
          </a:xfrm>
          <a:prstGeom prst="rect">
            <a:avLst/>
          </a:prstGeom>
        </p:spPr>
        <p:txBody>
          <a:bodyPr wrap="square">
            <a:spAutoFit/>
          </a:bodyPr>
          <a:lstStyle/>
          <a:p>
            <a:pPr>
              <a:spcAft>
                <a:spcPts val="2025"/>
              </a:spcAft>
            </a:pPr>
            <a:r>
              <a:rPr lang="en-US" dirty="0">
                <a:solidFill>
                  <a:schemeClr val="bg2"/>
                </a:solidFill>
                <a:latin typeface="Roboto" charset="0"/>
                <a:ea typeface="Roboto" charset="0"/>
                <a:cs typeface="Roboto" charset="0"/>
              </a:rPr>
              <a:t>@</a:t>
            </a:r>
            <a:r>
              <a:rPr lang="en-US" dirty="0" err="1">
                <a:solidFill>
                  <a:schemeClr val="bg2"/>
                </a:solidFill>
                <a:latin typeface="Roboto" charset="0"/>
                <a:ea typeface="Roboto" charset="0"/>
                <a:cs typeface="Roboto" charset="0"/>
              </a:rPr>
              <a:t>SqlDbaWithBeard</a:t>
            </a:r>
            <a:r>
              <a:rPr lang="en-US" dirty="0">
                <a:solidFill>
                  <a:schemeClr val="bg2"/>
                </a:solidFill>
                <a:latin typeface="Roboto" charset="0"/>
                <a:ea typeface="Roboto" charset="0"/>
                <a:cs typeface="Roboto" charset="0"/>
              </a:rPr>
              <a:t> </a:t>
            </a:r>
          </a:p>
        </p:txBody>
      </p:sp>
      <p:sp>
        <p:nvSpPr>
          <p:cNvPr id="13" name="TextBox 12">
            <a:extLst>
              <a:ext uri="{FF2B5EF4-FFF2-40B4-BE49-F238E27FC236}">
                <a16:creationId xmlns:a16="http://schemas.microsoft.com/office/drawing/2014/main" id="{64F594EC-E229-4908-8F3F-C470BFCCD820}"/>
              </a:ext>
            </a:extLst>
          </p:cNvPr>
          <p:cNvSpPr txBox="1"/>
          <p:nvPr/>
        </p:nvSpPr>
        <p:spPr>
          <a:xfrm>
            <a:off x="388392" y="3776074"/>
            <a:ext cx="2303836" cy="323165"/>
          </a:xfrm>
          <a:prstGeom prst="rect">
            <a:avLst/>
          </a:prstGeom>
          <a:noFill/>
        </p:spPr>
        <p:txBody>
          <a:bodyPr wrap="none" rtlCol="0">
            <a:spAutoFit/>
          </a:bodyPr>
          <a:lstStyle/>
          <a:p>
            <a:r>
              <a:rPr lang="en-GB" sz="1500" dirty="0">
                <a:solidFill>
                  <a:schemeClr val="bg2"/>
                </a:solidFill>
                <a:latin typeface="Roboto" charset="0"/>
                <a:cs typeface="Arial"/>
              </a:rPr>
              <a:t>MVP and Beard </a:t>
            </a:r>
            <a:r>
              <a:rPr lang="en-GB" sz="1500" dirty="0" err="1">
                <a:solidFill>
                  <a:schemeClr val="bg2"/>
                </a:solidFill>
                <a:latin typeface="Roboto" charset="0"/>
                <a:cs typeface="Arial"/>
              </a:rPr>
              <a:t>Twizzler</a:t>
            </a:r>
            <a:endParaRPr lang="en-GB" sz="1500" dirty="0">
              <a:solidFill>
                <a:schemeClr val="bg2"/>
              </a:solidFill>
              <a:latin typeface="Roboto" charset="0"/>
              <a:cs typeface="Arial"/>
            </a:endParaRPr>
          </a:p>
        </p:txBody>
      </p:sp>
      <p:sp>
        <p:nvSpPr>
          <p:cNvPr id="17" name="Rectangle 16">
            <a:extLst>
              <a:ext uri="{FF2B5EF4-FFF2-40B4-BE49-F238E27FC236}">
                <a16:creationId xmlns:a16="http://schemas.microsoft.com/office/drawing/2014/main" id="{874D4FF5-CB98-48FE-A604-233A85207F96}"/>
              </a:ext>
            </a:extLst>
          </p:cNvPr>
          <p:cNvSpPr/>
          <p:nvPr/>
        </p:nvSpPr>
        <p:spPr>
          <a:xfrm>
            <a:off x="373060" y="4784299"/>
            <a:ext cx="3906331" cy="307777"/>
          </a:xfrm>
          <a:prstGeom prst="rect">
            <a:avLst/>
          </a:prstGeom>
        </p:spPr>
        <p:txBody>
          <a:bodyPr wrap="square">
            <a:spAutoFit/>
          </a:bodyPr>
          <a:lstStyle/>
          <a:p>
            <a:r>
              <a:rPr lang="en-US" sz="1400" dirty="0" err="1">
                <a:solidFill>
                  <a:schemeClr val="bg2"/>
                </a:solidFill>
              </a:rPr>
              <a:t>beard.media</a:t>
            </a:r>
            <a:r>
              <a:rPr lang="en-US" sz="1400" dirty="0">
                <a:solidFill>
                  <a:schemeClr val="bg2"/>
                </a:solidFill>
              </a:rPr>
              <a:t>/book – 40 % code </a:t>
            </a:r>
            <a:r>
              <a:rPr lang="en-GB" sz="1400" dirty="0">
                <a:solidFill>
                  <a:schemeClr val="bg2"/>
                </a:solidFill>
                <a:effectLst/>
                <a:latin typeface="Arial" panose="020B0604020202020204" pitchFamily="34" charset="0"/>
                <a:ea typeface="Calibri" panose="020F0502020204030204" pitchFamily="34" charset="0"/>
              </a:rPr>
              <a:t>twitsewe40</a:t>
            </a:r>
            <a:endParaRPr lang="en-US" sz="1400" dirty="0">
              <a:solidFill>
                <a:schemeClr val="bg2"/>
              </a:solidFill>
            </a:endParaRPr>
          </a:p>
        </p:txBody>
      </p:sp>
    </p:spTree>
    <p:extLst>
      <p:ext uri="{BB962C8B-B14F-4D97-AF65-F5344CB8AC3E}">
        <p14:creationId xmlns:p14="http://schemas.microsoft.com/office/powerpoint/2010/main" val="2736997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C6A2293D-D15C-4D44-894E-2A24AA7E59B1}"/>
              </a:ext>
            </a:extLst>
          </p:cNvPr>
          <p:cNvSpPr>
            <a:spLocks noGrp="1"/>
          </p:cNvSpPr>
          <p:nvPr>
            <p:ph idx="1"/>
          </p:nvPr>
        </p:nvSpPr>
        <p:spPr>
          <a:xfrm>
            <a:off x="3299797" y="1412967"/>
            <a:ext cx="3268427" cy="2016034"/>
          </a:xfrm>
        </p:spPr>
        <p:txBody>
          <a:bodyPr>
            <a:noAutofit/>
          </a:bodyPr>
          <a:lstStyle/>
          <a:p>
            <a:pPr algn="ctr"/>
            <a:r>
              <a:rPr lang="en-GB" sz="7200" dirty="0"/>
              <a:t>ALL </a:t>
            </a:r>
          </a:p>
          <a:p>
            <a:pPr algn="ctr"/>
            <a:r>
              <a:rPr lang="en-GB" sz="7200" dirty="0"/>
              <a:t>GONE</a:t>
            </a:r>
          </a:p>
        </p:txBody>
      </p:sp>
      <p:sp>
        <p:nvSpPr>
          <p:cNvPr id="5" name="Footer Placeholder 3">
            <a:extLst>
              <a:ext uri="{FF2B5EF4-FFF2-40B4-BE49-F238E27FC236}">
                <a16:creationId xmlns:a16="http://schemas.microsoft.com/office/drawing/2014/main" id="{876DA511-66D8-47A6-957A-BD915E783954}"/>
              </a:ext>
            </a:extLst>
          </p:cNvPr>
          <p:cNvSpPr txBox="1">
            <a:spLocks/>
          </p:cNvSpPr>
          <p:nvPr/>
        </p:nvSpPr>
        <p:spPr>
          <a:xfrm>
            <a:off x="1" y="4893361"/>
            <a:ext cx="8210006"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92" y="1054219"/>
            <a:ext cx="9141619" cy="3404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2654274" y="4588398"/>
            <a:ext cx="4235868" cy="461665"/>
          </a:xfrm>
          <a:prstGeom prst="rect">
            <a:avLst/>
          </a:prstGeom>
          <a:solidFill>
            <a:schemeClr val="bg2">
              <a:alpha val="48000"/>
            </a:schemeClr>
          </a:solidFill>
        </p:spPr>
        <p:txBody>
          <a:bodyPr wrap="square" rtlCol="0">
            <a:spAutoFit/>
          </a:bodyPr>
          <a:lstStyle/>
          <a:p>
            <a:pPr defTabSz="914378"/>
            <a:r>
              <a:rPr lang="en-GB" sz="2400" dirty="0">
                <a:solidFill>
                  <a:srgbClr val="000000"/>
                </a:solidFill>
                <a:latin typeface="Segoe UI"/>
              </a:rPr>
              <a:t>Originally for Data Scientists</a:t>
            </a:r>
          </a:p>
        </p:txBody>
      </p:sp>
      <p:sp>
        <p:nvSpPr>
          <p:cNvPr id="8" name="Title 2">
            <a:extLst>
              <a:ext uri="{FF2B5EF4-FFF2-40B4-BE49-F238E27FC236}">
                <a16:creationId xmlns:a16="http://schemas.microsoft.com/office/drawing/2014/main" id="{BEE4A085-D482-4DF4-B6ED-7AA237B7C9CD}"/>
              </a:ext>
            </a:extLst>
          </p:cNvPr>
          <p:cNvSpPr txBox="1">
            <a:spLocks/>
          </p:cNvSpPr>
          <p:nvPr/>
        </p:nvSpPr>
        <p:spPr>
          <a:xfrm>
            <a:off x="-86497" y="204112"/>
            <a:ext cx="9144000" cy="614363"/>
          </a:xfrm>
          <a:prstGeom prst="rect">
            <a:avLst/>
          </a:prstGeom>
          <a:no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a:t>What is a Jupyter Notebook?</a:t>
            </a:r>
            <a:endParaRPr lang="en-US" sz="5400" b="1" dirty="0"/>
          </a:p>
        </p:txBody>
      </p:sp>
    </p:spTree>
    <p:extLst>
      <p:ext uri="{BB962C8B-B14F-4D97-AF65-F5344CB8AC3E}">
        <p14:creationId xmlns:p14="http://schemas.microsoft.com/office/powerpoint/2010/main" val="294314338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C06EE1A0-DA48-498F-8E69-EE70012D2A4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00" y="671"/>
            <a:ext cx="9138911" cy="5142161"/>
          </a:xfrm>
          <a:prstGeom prst="rect">
            <a:avLst/>
          </a:prstGeom>
        </p:spPr>
      </p:pic>
    </p:spTree>
    <p:extLst>
      <p:ext uri="{BB962C8B-B14F-4D97-AF65-F5344CB8AC3E}">
        <p14:creationId xmlns:p14="http://schemas.microsoft.com/office/powerpoint/2010/main" val="22491108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928538" y="2249844"/>
            <a:ext cx="7536810" cy="1323183"/>
          </a:xfrm>
          <a:prstGeom prst="rect">
            <a:avLst/>
          </a:prstGeom>
          <a:noFill/>
        </p:spPr>
        <p:txBody>
          <a:bodyPr wrap="square" rtlCol="0">
            <a:spAutoFit/>
          </a:bodyPr>
          <a:lstStyle/>
          <a:p>
            <a:r>
              <a:rPr lang="en-GB" sz="3999"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1693125" y="679871"/>
            <a:ext cx="6007639" cy="614029"/>
          </a:xfrm>
          <a:noFill/>
        </p:spPr>
        <p:txBody>
          <a:bodyPr>
            <a:normAutofit fontScale="90000"/>
          </a:bodyPr>
          <a:lstStyle/>
          <a:p>
            <a:r>
              <a:rPr lang="en-US" b="0" dirty="0"/>
              <a:t>What is a </a:t>
            </a:r>
            <a:r>
              <a:rPr lang="en-US" b="0" dirty="0" err="1"/>
              <a:t>Jupyter</a:t>
            </a:r>
            <a:r>
              <a:rPr lang="en-US" b="0" dirty="0"/>
              <a:t> Notebook?</a:t>
            </a:r>
          </a:p>
        </p:txBody>
      </p:sp>
      <p:sp>
        <p:nvSpPr>
          <p:cNvPr id="5" name="Footer Placeholder 3">
            <a:extLst>
              <a:ext uri="{FF2B5EF4-FFF2-40B4-BE49-F238E27FC236}">
                <a16:creationId xmlns:a16="http://schemas.microsoft.com/office/drawing/2014/main" id="{C414CE00-B7B7-4B86-84B2-02D2F24122D3}"/>
              </a:ext>
            </a:extLst>
          </p:cNvPr>
          <p:cNvSpPr txBox="1">
            <a:spLocks/>
          </p:cNvSpPr>
          <p:nvPr/>
        </p:nvSpPr>
        <p:spPr>
          <a:xfrm>
            <a:off x="1" y="4893361"/>
            <a:ext cx="9143999" cy="250139"/>
          </a:xfrm>
          <a:prstGeom prst="rect">
            <a:avLst/>
          </a:prstGeom>
          <a:solidFill>
            <a:schemeClr val="tx1"/>
          </a:solidFill>
        </p:spPr>
        <p:txBody>
          <a:bodyPr vert="horz" lIns="68580" tIns="34290" rIns="68580" bIns="3429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42641881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928538" y="2249844"/>
            <a:ext cx="7536810" cy="1323183"/>
          </a:xfrm>
          <a:prstGeom prst="rect">
            <a:avLst/>
          </a:prstGeom>
          <a:noFill/>
        </p:spPr>
        <p:txBody>
          <a:bodyPr wrap="square" rtlCol="0">
            <a:spAutoFit/>
          </a:bodyPr>
          <a:lstStyle/>
          <a:p>
            <a:r>
              <a:rPr lang="en-GB" sz="3999" dirty="0"/>
              <a:t>Document that can contain text, code, images and </a:t>
            </a:r>
            <a:r>
              <a:rPr lang="en-GB" sz="3999" dirty="0">
                <a:solidFill>
                  <a:srgbClr val="00B050"/>
                </a:solidFill>
                <a:highlight>
                  <a:srgbClr val="000000"/>
                </a:highlight>
              </a:rPr>
              <a:t>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1693125" y="679871"/>
            <a:ext cx="6007639" cy="614029"/>
          </a:xfrm>
          <a:noFill/>
        </p:spPr>
        <p:txBody>
          <a:bodyPr>
            <a:normAutofit fontScale="90000"/>
          </a:bodyPr>
          <a:lstStyle/>
          <a:p>
            <a:r>
              <a:rPr lang="en-US" b="0" dirty="0"/>
              <a:t>What is a </a:t>
            </a:r>
            <a:r>
              <a:rPr lang="en-US" b="0" dirty="0" err="1"/>
              <a:t>Jupyter</a:t>
            </a:r>
            <a:r>
              <a:rPr lang="en-US" b="0" dirty="0"/>
              <a:t> Notebook?</a:t>
            </a:r>
          </a:p>
        </p:txBody>
      </p:sp>
      <p:sp>
        <p:nvSpPr>
          <p:cNvPr id="5" name="Footer Placeholder 3">
            <a:extLst>
              <a:ext uri="{FF2B5EF4-FFF2-40B4-BE49-F238E27FC236}">
                <a16:creationId xmlns:a16="http://schemas.microsoft.com/office/drawing/2014/main" id="{01D8BFF0-5551-4643-AD71-9C186B21BD2D}"/>
              </a:ext>
            </a:extLst>
          </p:cNvPr>
          <p:cNvSpPr txBox="1">
            <a:spLocks/>
          </p:cNvSpPr>
          <p:nvPr/>
        </p:nvSpPr>
        <p:spPr>
          <a:xfrm>
            <a:off x="109876" y="4893361"/>
            <a:ext cx="8924249" cy="250139"/>
          </a:xfrm>
          <a:prstGeom prst="rect">
            <a:avLst/>
          </a:prstGeom>
          <a:solidFill>
            <a:schemeClr val="tx1"/>
          </a:solidFill>
        </p:spPr>
        <p:txBody>
          <a:bodyPr vert="horz" lIns="68580" tIns="34290" rIns="68580" bIns="3429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32295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146" y="1126257"/>
            <a:ext cx="4035688" cy="3102412"/>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4572000" y="1375632"/>
            <a:ext cx="3536802" cy="1562552"/>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914103">
              <a:buNone/>
            </a:pPr>
            <a:r>
              <a:rPr lang="en-US" sz="3300" dirty="0">
                <a:solidFill>
                  <a:srgbClr val="000000"/>
                </a:solidFill>
                <a:latin typeface="Segoe UI"/>
              </a:rPr>
              <a:t>Cross Platform </a:t>
            </a:r>
            <a:br>
              <a:rPr lang="en-US" sz="3300" dirty="0">
                <a:solidFill>
                  <a:srgbClr val="000000"/>
                </a:solidFill>
                <a:latin typeface="Segoe UI"/>
              </a:rPr>
            </a:br>
            <a:r>
              <a:rPr lang="en-US" sz="3300" dirty="0">
                <a:solidFill>
                  <a:srgbClr val="000000"/>
                </a:solidFill>
                <a:latin typeface="Segoe UI"/>
              </a:rPr>
              <a:t>desktop environment </a:t>
            </a:r>
            <a:br>
              <a:rPr lang="en-US" sz="3300" dirty="0">
                <a:solidFill>
                  <a:srgbClr val="000000"/>
                </a:solidFill>
                <a:latin typeface="Segoe UI"/>
              </a:rPr>
            </a:br>
            <a:r>
              <a:rPr lang="en-US" sz="33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1535300" y="412736"/>
            <a:ext cx="6073401" cy="50209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457189"/>
            <a:r>
              <a:rPr lang="en-GB" b="1" dirty="0">
                <a:solidFill>
                  <a:srgbClr val="000000"/>
                </a:solidFill>
                <a:latin typeface="Segoe UI" panose="020B0502040204020203" pitchFamily="34" charset="0"/>
                <a:cs typeface="Segoe UI" panose="020B0502040204020203" pitchFamily="34" charset="0"/>
              </a:rPr>
              <a:t>What’s Azure Data Studio ?</a:t>
            </a:r>
          </a:p>
        </p:txBody>
      </p:sp>
      <p:sp>
        <p:nvSpPr>
          <p:cNvPr id="8" name="Footer Placeholder 3">
            <a:extLst>
              <a:ext uri="{FF2B5EF4-FFF2-40B4-BE49-F238E27FC236}">
                <a16:creationId xmlns:a16="http://schemas.microsoft.com/office/drawing/2014/main" id="{E1958AD9-835E-4765-BB88-347D41C4BEF9}"/>
              </a:ext>
            </a:extLst>
          </p:cNvPr>
          <p:cNvSpPr txBox="1">
            <a:spLocks/>
          </p:cNvSpPr>
          <p:nvPr/>
        </p:nvSpPr>
        <p:spPr>
          <a:xfrm>
            <a:off x="1" y="4893361"/>
            <a:ext cx="8210006"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4028316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azure">
            <a:extLst>
              <a:ext uri="{FF2B5EF4-FFF2-40B4-BE49-F238E27FC236}">
                <a16:creationId xmlns:a16="http://schemas.microsoft.com/office/drawing/2014/main" id="{FE1D2DC0-C8F0-4379-869A-1F392DE1791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14333" y="1658988"/>
            <a:ext cx="6315335" cy="182552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19F53B8F-6B20-4E95-BB1D-1A83240D4554}"/>
              </a:ext>
            </a:extLst>
          </p:cNvPr>
          <p:cNvSpPr txBox="1">
            <a:spLocks/>
          </p:cNvSpPr>
          <p:nvPr/>
        </p:nvSpPr>
        <p:spPr>
          <a:xfrm>
            <a:off x="1730165" y="674767"/>
            <a:ext cx="5683672" cy="660548"/>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457189"/>
            <a:r>
              <a:rPr lang="en-GB" sz="4400" dirty="0">
                <a:solidFill>
                  <a:srgbClr val="000000"/>
                </a:solidFill>
                <a:latin typeface="Segoe UI" panose="020B0502040204020203" pitchFamily="34" charset="0"/>
                <a:cs typeface="Segoe UI" panose="020B0502040204020203" pitchFamily="34" charset="0"/>
              </a:rPr>
              <a:t>So it’s only for Azure?</a:t>
            </a:r>
          </a:p>
        </p:txBody>
      </p:sp>
      <p:sp>
        <p:nvSpPr>
          <p:cNvPr id="6" name="Footer Placeholder 3">
            <a:extLst>
              <a:ext uri="{FF2B5EF4-FFF2-40B4-BE49-F238E27FC236}">
                <a16:creationId xmlns:a16="http://schemas.microsoft.com/office/drawing/2014/main" id="{290A3F08-662A-49C5-8CC9-FFFB9B7D7A05}"/>
              </a:ext>
            </a:extLst>
          </p:cNvPr>
          <p:cNvSpPr txBox="1">
            <a:spLocks/>
          </p:cNvSpPr>
          <p:nvPr/>
        </p:nvSpPr>
        <p:spPr>
          <a:xfrm>
            <a:off x="1" y="4893361"/>
            <a:ext cx="8210006"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2758981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32444" y="1229334"/>
            <a:ext cx="4035688" cy="3102412"/>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53120" y="965368"/>
            <a:ext cx="4280599" cy="3102411"/>
          </a:xfrm>
          <a:prstGeom prst="rect">
            <a:avLst/>
          </a:prstGeom>
        </p:spPr>
      </p:pic>
      <p:sp>
        <p:nvSpPr>
          <p:cNvPr id="5" name="Title 2">
            <a:extLst>
              <a:ext uri="{FF2B5EF4-FFF2-40B4-BE49-F238E27FC236}">
                <a16:creationId xmlns:a16="http://schemas.microsoft.com/office/drawing/2014/main" id="{A45D3E6B-69AA-4B17-AD67-7183FBA41169}"/>
              </a:ext>
            </a:extLst>
          </p:cNvPr>
          <p:cNvSpPr txBox="1">
            <a:spLocks/>
          </p:cNvSpPr>
          <p:nvPr/>
        </p:nvSpPr>
        <p:spPr>
          <a:xfrm>
            <a:off x="1067242" y="382825"/>
            <a:ext cx="7009517" cy="701132"/>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457189"/>
            <a:r>
              <a:rPr lang="en-GB" dirty="0">
                <a:solidFill>
                  <a:srgbClr val="000000"/>
                </a:solidFill>
                <a:latin typeface="Segoe UI" panose="020B0502040204020203" pitchFamily="34" charset="0"/>
                <a:cs typeface="Segoe UI" panose="020B0502040204020203" pitchFamily="34" charset="0"/>
              </a:rPr>
              <a:t>It Looks Like Visual Studio Code ?</a:t>
            </a:r>
          </a:p>
        </p:txBody>
      </p:sp>
      <p:sp>
        <p:nvSpPr>
          <p:cNvPr id="6" name="Footer Placeholder 3">
            <a:extLst>
              <a:ext uri="{FF2B5EF4-FFF2-40B4-BE49-F238E27FC236}">
                <a16:creationId xmlns:a16="http://schemas.microsoft.com/office/drawing/2014/main" id="{9C5D8B67-FDEF-4F0F-A94C-18F9AF858262}"/>
              </a:ext>
            </a:extLst>
          </p:cNvPr>
          <p:cNvSpPr txBox="1">
            <a:spLocks/>
          </p:cNvSpPr>
          <p:nvPr/>
        </p:nvSpPr>
        <p:spPr>
          <a:xfrm>
            <a:off x="1" y="4893361"/>
            <a:ext cx="8210006"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220944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3857" y="1168821"/>
            <a:ext cx="4035688" cy="3102412"/>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21362" y="1168820"/>
            <a:ext cx="4280599" cy="3102411"/>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067242" y="382825"/>
            <a:ext cx="7009517" cy="701132"/>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457189"/>
            <a:r>
              <a:rPr lang="en-GB" dirty="0">
                <a:solidFill>
                  <a:srgbClr val="000000"/>
                </a:solidFill>
                <a:latin typeface="Segoe UI" panose="020B0502040204020203" pitchFamily="34" charset="0"/>
                <a:cs typeface="Segoe UI" panose="020B0502040204020203" pitchFamily="34" charset="0"/>
              </a:rPr>
              <a:t>It Looks Like Visual Studio Code ?</a:t>
            </a:r>
          </a:p>
        </p:txBody>
      </p:sp>
      <p:sp>
        <p:nvSpPr>
          <p:cNvPr id="6" name="Footer Placeholder 3">
            <a:extLst>
              <a:ext uri="{FF2B5EF4-FFF2-40B4-BE49-F238E27FC236}">
                <a16:creationId xmlns:a16="http://schemas.microsoft.com/office/drawing/2014/main" id="{E12B0E48-4D36-47E9-BDAA-EEE6FB69ABCF}"/>
              </a:ext>
            </a:extLst>
          </p:cNvPr>
          <p:cNvSpPr txBox="1">
            <a:spLocks/>
          </p:cNvSpPr>
          <p:nvPr/>
        </p:nvSpPr>
        <p:spPr>
          <a:xfrm>
            <a:off x="1" y="4893361"/>
            <a:ext cx="8210006"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4022045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rot="21049759">
            <a:off x="551984" y="1435121"/>
            <a:ext cx="5130570" cy="2481449"/>
          </a:xfrm>
          <a:prstGeom prst="rect">
            <a:avLst/>
          </a:prstGeom>
          <a:noFill/>
        </p:spPr>
        <p:txBody>
          <a:bodyPr wrap="square" rtlCol="0">
            <a:spAutoFit/>
          </a:bodyPr>
          <a:lstStyle/>
          <a:p>
            <a:pPr>
              <a:lnSpc>
                <a:spcPct val="90000"/>
              </a:lnSpc>
            </a:pPr>
            <a:r>
              <a:rPr lang="en-GB" sz="8625" b="1" i="1" dirty="0">
                <a:solidFill>
                  <a:schemeClr val="accent4">
                    <a:lumMod val="75000"/>
                  </a:schemeClr>
                </a:solidFill>
                <a:latin typeface="AppleStorm" panose="02000603000000000000" pitchFamily="50" charset="0"/>
              </a:rPr>
              <a:t>Time For </a:t>
            </a:r>
            <a:br>
              <a:rPr lang="en-GB" sz="8625" b="1" i="1" dirty="0">
                <a:solidFill>
                  <a:schemeClr val="accent4">
                    <a:lumMod val="75000"/>
                  </a:schemeClr>
                </a:solidFill>
                <a:latin typeface="AppleStorm" panose="02000603000000000000" pitchFamily="50" charset="0"/>
              </a:rPr>
            </a:br>
            <a:r>
              <a:rPr lang="en-GB" sz="8625" b="1" i="1" dirty="0">
                <a:solidFill>
                  <a:schemeClr val="accent4">
                    <a:lumMod val="75000"/>
                  </a:schemeClr>
                </a:solidFill>
                <a:latin typeface="AppleStorm" panose="02000603000000000000" pitchFamily="50" charset="0"/>
              </a:rPr>
              <a:t>A DEMO</a:t>
            </a:r>
          </a:p>
        </p:txBody>
      </p:sp>
      <p:pic>
        <p:nvPicPr>
          <p:cNvPr id="9" name="Picture 8" descr="A person wearing a hat&#10;&#10;Description generated with high confidenc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94784" y="971550"/>
            <a:ext cx="2021162" cy="3584404"/>
          </a:xfrm>
          <a:prstGeom prst="rect">
            <a:avLst/>
          </a:prstGeom>
        </p:spPr>
      </p:pic>
    </p:spTree>
    <p:extLst>
      <p:ext uri="{BB962C8B-B14F-4D97-AF65-F5344CB8AC3E}">
        <p14:creationId xmlns:p14="http://schemas.microsoft.com/office/powerpoint/2010/main" val="3450897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82C836C-5811-440B-BD5D-F06390FDDED1}"/>
              </a:ext>
            </a:extLst>
          </p:cNvPr>
          <p:cNvSpPr>
            <a:spLocks noGrp="1"/>
          </p:cNvSpPr>
          <p:nvPr>
            <p:ph type="body" sz="quarter" idx="10"/>
          </p:nvPr>
        </p:nvSpPr>
        <p:spPr/>
        <p:txBody>
          <a:bodyPr/>
          <a:lstStyle/>
          <a:p>
            <a:endParaRPr lang="en-GB" dirty="0"/>
          </a:p>
        </p:txBody>
      </p:sp>
      <p:sp>
        <p:nvSpPr>
          <p:cNvPr id="5" name="Title 4">
            <a:extLst>
              <a:ext uri="{FF2B5EF4-FFF2-40B4-BE49-F238E27FC236}">
                <a16:creationId xmlns:a16="http://schemas.microsoft.com/office/drawing/2014/main" id="{46D10D7E-5EAD-460B-84DD-6C4407FCDC73}"/>
              </a:ext>
            </a:extLst>
          </p:cNvPr>
          <p:cNvSpPr>
            <a:spLocks noGrp="1"/>
          </p:cNvSpPr>
          <p:nvPr>
            <p:ph type="title"/>
          </p:nvPr>
        </p:nvSpPr>
        <p:spPr>
          <a:xfrm>
            <a:off x="441197" y="1740753"/>
            <a:ext cx="3276275" cy="830997"/>
          </a:xfrm>
        </p:spPr>
        <p:txBody>
          <a:bodyPr/>
          <a:lstStyle/>
          <a:p>
            <a:r>
              <a:rPr lang="en-GB" dirty="0"/>
              <a:t>I live just outside Wellington</a:t>
            </a:r>
          </a:p>
        </p:txBody>
      </p:sp>
      <p:pic>
        <p:nvPicPr>
          <p:cNvPr id="8" name="Picture 7">
            <a:extLst>
              <a:ext uri="{FF2B5EF4-FFF2-40B4-BE49-F238E27FC236}">
                <a16:creationId xmlns:a16="http://schemas.microsoft.com/office/drawing/2014/main" id="{0C545EBB-F2A3-4FE5-992A-8641FF8E38D6}"/>
              </a:ext>
            </a:extLst>
          </p:cNvPr>
          <p:cNvPicPr>
            <a:picLocks noChangeAspect="1"/>
          </p:cNvPicPr>
          <p:nvPr/>
        </p:nvPicPr>
        <p:blipFill>
          <a:blip r:embed="rId2"/>
          <a:stretch>
            <a:fillRect/>
          </a:stretch>
        </p:blipFill>
        <p:spPr>
          <a:xfrm>
            <a:off x="4474309" y="0"/>
            <a:ext cx="4328470" cy="5143500"/>
          </a:xfrm>
          <a:prstGeom prst="rect">
            <a:avLst/>
          </a:prstGeom>
        </p:spPr>
      </p:pic>
      <p:pic>
        <p:nvPicPr>
          <p:cNvPr id="10" name="Picture 9" descr="A large body of water with a city in the background&#10;&#10;Description automatically generated">
            <a:extLst>
              <a:ext uri="{FF2B5EF4-FFF2-40B4-BE49-F238E27FC236}">
                <a16:creationId xmlns:a16="http://schemas.microsoft.com/office/drawing/2014/main" id="{86D799B5-9DA6-47C0-9082-CC282F25F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4917" y="121174"/>
            <a:ext cx="7715250" cy="5143500"/>
          </a:xfrm>
          <a:prstGeom prst="rect">
            <a:avLst/>
          </a:prstGeom>
        </p:spPr>
      </p:pic>
    </p:spTree>
    <p:extLst>
      <p:ext uri="{BB962C8B-B14F-4D97-AF65-F5344CB8AC3E}">
        <p14:creationId xmlns:p14="http://schemas.microsoft.com/office/powerpoint/2010/main" val="66892518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848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82C836C-5811-440B-BD5D-F06390FDDED1}"/>
              </a:ext>
            </a:extLst>
          </p:cNvPr>
          <p:cNvSpPr>
            <a:spLocks noGrp="1"/>
          </p:cNvSpPr>
          <p:nvPr>
            <p:ph type="body" sz="quarter" idx="10"/>
          </p:nvPr>
        </p:nvSpPr>
        <p:spPr/>
        <p:txBody>
          <a:bodyPr/>
          <a:lstStyle/>
          <a:p>
            <a:endParaRPr lang="en-GB" dirty="0"/>
          </a:p>
        </p:txBody>
      </p:sp>
      <p:sp>
        <p:nvSpPr>
          <p:cNvPr id="5" name="Title 4">
            <a:extLst>
              <a:ext uri="{FF2B5EF4-FFF2-40B4-BE49-F238E27FC236}">
                <a16:creationId xmlns:a16="http://schemas.microsoft.com/office/drawing/2014/main" id="{46D10D7E-5EAD-460B-84DD-6C4407FCDC73}"/>
              </a:ext>
            </a:extLst>
          </p:cNvPr>
          <p:cNvSpPr>
            <a:spLocks noGrp="1"/>
          </p:cNvSpPr>
          <p:nvPr>
            <p:ph type="title"/>
          </p:nvPr>
        </p:nvSpPr>
        <p:spPr>
          <a:xfrm rot="16200000">
            <a:off x="-1742900" y="2145584"/>
            <a:ext cx="4925571" cy="852331"/>
          </a:xfrm>
        </p:spPr>
        <p:txBody>
          <a:bodyPr/>
          <a:lstStyle/>
          <a:p>
            <a:r>
              <a:rPr lang="en-GB" sz="4000" dirty="0"/>
              <a:t>Not This Wellington!</a:t>
            </a:r>
          </a:p>
        </p:txBody>
      </p:sp>
      <p:pic>
        <p:nvPicPr>
          <p:cNvPr id="8" name="Picture 7">
            <a:extLst>
              <a:ext uri="{FF2B5EF4-FFF2-40B4-BE49-F238E27FC236}">
                <a16:creationId xmlns:a16="http://schemas.microsoft.com/office/drawing/2014/main" id="{0C545EBB-F2A3-4FE5-992A-8641FF8E38D6}"/>
              </a:ext>
            </a:extLst>
          </p:cNvPr>
          <p:cNvPicPr>
            <a:picLocks noChangeAspect="1"/>
          </p:cNvPicPr>
          <p:nvPr/>
        </p:nvPicPr>
        <p:blipFill>
          <a:blip r:embed="rId2"/>
          <a:stretch>
            <a:fillRect/>
          </a:stretch>
        </p:blipFill>
        <p:spPr>
          <a:xfrm>
            <a:off x="4474309" y="0"/>
            <a:ext cx="4328470" cy="5143500"/>
          </a:xfrm>
          <a:prstGeom prst="rect">
            <a:avLst/>
          </a:prstGeom>
        </p:spPr>
      </p:pic>
      <p:pic>
        <p:nvPicPr>
          <p:cNvPr id="10" name="Picture 9" descr="A large body of water with a city in the background&#10;&#10;Description automatically generated">
            <a:extLst>
              <a:ext uri="{FF2B5EF4-FFF2-40B4-BE49-F238E27FC236}">
                <a16:creationId xmlns:a16="http://schemas.microsoft.com/office/drawing/2014/main" id="{86D799B5-9DA6-47C0-9082-CC282F25F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8750" y="0"/>
            <a:ext cx="7715250" cy="5143500"/>
          </a:xfrm>
          <a:prstGeom prst="rect">
            <a:avLst/>
          </a:prstGeom>
        </p:spPr>
      </p:pic>
      <p:pic>
        <p:nvPicPr>
          <p:cNvPr id="3" name="Picture 2" descr="A large green field in front of a sunset&#10;&#10;Description automatically generated">
            <a:extLst>
              <a:ext uri="{FF2B5EF4-FFF2-40B4-BE49-F238E27FC236}">
                <a16:creationId xmlns:a16="http://schemas.microsoft.com/office/drawing/2014/main" id="{1295E19E-E0B1-464B-A0DE-9165DCAF02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9881" y="597644"/>
            <a:ext cx="9144000" cy="4333875"/>
          </a:xfrm>
          <a:prstGeom prst="rect">
            <a:avLst/>
          </a:prstGeom>
        </p:spPr>
      </p:pic>
    </p:spTree>
    <p:extLst>
      <p:ext uri="{BB962C8B-B14F-4D97-AF65-F5344CB8AC3E}">
        <p14:creationId xmlns:p14="http://schemas.microsoft.com/office/powerpoint/2010/main" val="205084117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82C836C-5811-440B-BD5D-F06390FDDED1}"/>
              </a:ext>
            </a:extLst>
          </p:cNvPr>
          <p:cNvSpPr>
            <a:spLocks noGrp="1"/>
          </p:cNvSpPr>
          <p:nvPr>
            <p:ph type="body" sz="quarter" idx="10"/>
          </p:nvPr>
        </p:nvSpPr>
        <p:spPr/>
        <p:txBody>
          <a:bodyPr/>
          <a:lstStyle/>
          <a:p>
            <a:endParaRPr lang="en-GB" dirty="0"/>
          </a:p>
        </p:txBody>
      </p:sp>
      <p:sp>
        <p:nvSpPr>
          <p:cNvPr id="5" name="Title 4">
            <a:extLst>
              <a:ext uri="{FF2B5EF4-FFF2-40B4-BE49-F238E27FC236}">
                <a16:creationId xmlns:a16="http://schemas.microsoft.com/office/drawing/2014/main" id="{46D10D7E-5EAD-460B-84DD-6C4407FCDC73}"/>
              </a:ext>
            </a:extLst>
          </p:cNvPr>
          <p:cNvSpPr>
            <a:spLocks noGrp="1"/>
          </p:cNvSpPr>
          <p:nvPr>
            <p:ph type="title"/>
          </p:nvPr>
        </p:nvSpPr>
        <p:spPr>
          <a:xfrm rot="16200000">
            <a:off x="-1742900" y="2145584"/>
            <a:ext cx="4925571" cy="852331"/>
          </a:xfrm>
        </p:spPr>
        <p:txBody>
          <a:bodyPr/>
          <a:lstStyle/>
          <a:p>
            <a:r>
              <a:rPr lang="en-GB" sz="4000" dirty="0"/>
              <a:t>Not This Wellington!</a:t>
            </a:r>
          </a:p>
        </p:txBody>
      </p:sp>
      <p:pic>
        <p:nvPicPr>
          <p:cNvPr id="10" name="Picture 9" descr="A large body of water with a city in the background&#10;&#10;Description automatically generated">
            <a:extLst>
              <a:ext uri="{FF2B5EF4-FFF2-40B4-BE49-F238E27FC236}">
                <a16:creationId xmlns:a16="http://schemas.microsoft.com/office/drawing/2014/main" id="{86D799B5-9DA6-47C0-9082-CC282F25F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8750" y="0"/>
            <a:ext cx="7715250" cy="5143500"/>
          </a:xfrm>
          <a:prstGeom prst="rect">
            <a:avLst/>
          </a:prstGeom>
        </p:spPr>
      </p:pic>
      <p:pic>
        <p:nvPicPr>
          <p:cNvPr id="3" name="Picture 2" descr="A large green field in front of a sunset&#10;&#10;Description automatically generated">
            <a:extLst>
              <a:ext uri="{FF2B5EF4-FFF2-40B4-BE49-F238E27FC236}">
                <a16:creationId xmlns:a16="http://schemas.microsoft.com/office/drawing/2014/main" id="{1295E19E-E0B1-464B-A0DE-9165DCAF02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796" y="0"/>
            <a:ext cx="10852220" cy="5143500"/>
          </a:xfrm>
          <a:prstGeom prst="rect">
            <a:avLst/>
          </a:prstGeom>
        </p:spPr>
      </p:pic>
    </p:spTree>
    <p:extLst>
      <p:ext uri="{BB962C8B-B14F-4D97-AF65-F5344CB8AC3E}">
        <p14:creationId xmlns:p14="http://schemas.microsoft.com/office/powerpoint/2010/main" val="422665336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C990F8-C813-49DD-B576-8B0D19AE9C76}"/>
              </a:ext>
            </a:extLst>
          </p:cNvPr>
          <p:cNvSpPr>
            <a:spLocks noGrp="1"/>
          </p:cNvSpPr>
          <p:nvPr>
            <p:ph type="title"/>
          </p:nvPr>
        </p:nvSpPr>
        <p:spPr>
          <a:xfrm>
            <a:off x="312038" y="4034249"/>
            <a:ext cx="8519923" cy="923330"/>
          </a:xfrm>
        </p:spPr>
        <p:txBody>
          <a:bodyPr/>
          <a:lstStyle/>
          <a:p>
            <a:r>
              <a:rPr lang="en-GB" sz="6000" dirty="0"/>
              <a:t>It’s a bit far</a:t>
            </a:r>
            <a:r>
              <a:rPr lang="en-GB" sz="6000" dirty="0">
                <a:solidFill>
                  <a:schemeClr val="tx1"/>
                </a:solidFill>
              </a:rPr>
              <a:t>ther  away!!</a:t>
            </a:r>
          </a:p>
        </p:txBody>
      </p:sp>
      <p:pic>
        <p:nvPicPr>
          <p:cNvPr id="5" name="Picture 4">
            <a:extLst>
              <a:ext uri="{FF2B5EF4-FFF2-40B4-BE49-F238E27FC236}">
                <a16:creationId xmlns:a16="http://schemas.microsoft.com/office/drawing/2014/main" id="{5B6B51F8-8B64-4D09-B92F-EF47C7047905}"/>
              </a:ext>
            </a:extLst>
          </p:cNvPr>
          <p:cNvPicPr>
            <a:picLocks noChangeAspect="1"/>
          </p:cNvPicPr>
          <p:nvPr/>
        </p:nvPicPr>
        <p:blipFill>
          <a:blip r:embed="rId2"/>
          <a:stretch>
            <a:fillRect/>
          </a:stretch>
        </p:blipFill>
        <p:spPr>
          <a:xfrm>
            <a:off x="414528" y="368800"/>
            <a:ext cx="7454887" cy="3207336"/>
          </a:xfrm>
          <a:prstGeom prst="rect">
            <a:avLst/>
          </a:prstGeom>
        </p:spPr>
      </p:pic>
    </p:spTree>
    <p:extLst>
      <p:ext uri="{BB962C8B-B14F-4D97-AF65-F5344CB8AC3E}">
        <p14:creationId xmlns:p14="http://schemas.microsoft.com/office/powerpoint/2010/main" val="38184667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C990F8-C813-49DD-B576-8B0D19AE9C76}"/>
              </a:ext>
            </a:extLst>
          </p:cNvPr>
          <p:cNvSpPr>
            <a:spLocks noGrp="1"/>
          </p:cNvSpPr>
          <p:nvPr>
            <p:ph type="title"/>
          </p:nvPr>
        </p:nvSpPr>
        <p:spPr>
          <a:xfrm>
            <a:off x="312038" y="4034249"/>
            <a:ext cx="8519923" cy="923330"/>
          </a:xfrm>
        </p:spPr>
        <p:txBody>
          <a:bodyPr/>
          <a:lstStyle/>
          <a:p>
            <a:r>
              <a:rPr lang="en-GB" sz="6000" dirty="0"/>
              <a:t>It’s a bit far</a:t>
            </a:r>
            <a:r>
              <a:rPr lang="en-GB" sz="6000" dirty="0">
                <a:solidFill>
                  <a:schemeClr val="tx1"/>
                </a:solidFill>
              </a:rPr>
              <a:t>ther  away!!</a:t>
            </a:r>
          </a:p>
        </p:txBody>
      </p:sp>
      <p:pic>
        <p:nvPicPr>
          <p:cNvPr id="4" name="Picture 3">
            <a:extLst>
              <a:ext uri="{FF2B5EF4-FFF2-40B4-BE49-F238E27FC236}">
                <a16:creationId xmlns:a16="http://schemas.microsoft.com/office/drawing/2014/main" id="{B1C56E02-EFFD-47B5-8AD5-ABF02F1F155F}"/>
              </a:ext>
            </a:extLst>
          </p:cNvPr>
          <p:cNvPicPr>
            <a:picLocks noChangeAspect="1"/>
          </p:cNvPicPr>
          <p:nvPr/>
        </p:nvPicPr>
        <p:blipFill>
          <a:blip r:embed="rId2"/>
          <a:stretch>
            <a:fillRect/>
          </a:stretch>
        </p:blipFill>
        <p:spPr>
          <a:xfrm>
            <a:off x="418436" y="371975"/>
            <a:ext cx="7400710" cy="3207336"/>
          </a:xfrm>
          <a:prstGeom prst="rect">
            <a:avLst/>
          </a:prstGeom>
        </p:spPr>
      </p:pic>
    </p:spTree>
    <p:extLst>
      <p:ext uri="{BB962C8B-B14F-4D97-AF65-F5344CB8AC3E}">
        <p14:creationId xmlns:p14="http://schemas.microsoft.com/office/powerpoint/2010/main" val="28823074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4C4037-60C8-4EF1-9028-88C738B52A52}"/>
              </a:ext>
            </a:extLst>
          </p:cNvPr>
          <p:cNvSpPr/>
          <p:nvPr/>
        </p:nvSpPr>
        <p:spPr>
          <a:xfrm>
            <a:off x="4298132" y="456993"/>
            <a:ext cx="4845868" cy="441524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05789A90-8FE5-A846-B018-A96E691FC689}"/>
              </a:ext>
            </a:extLst>
          </p:cNvPr>
          <p:cNvSpPr>
            <a:spLocks noGrp="1"/>
          </p:cNvSpPr>
          <p:nvPr>
            <p:ph type="body" sz="quarter" idx="11"/>
          </p:nvPr>
        </p:nvSpPr>
        <p:spPr>
          <a:xfrm>
            <a:off x="413664" y="1491404"/>
            <a:ext cx="3740736" cy="2995678"/>
          </a:xfrm>
        </p:spPr>
        <p:txBody>
          <a:bodyPr/>
          <a:lstStyle/>
          <a:p>
            <a:r>
              <a:rPr lang="en-US" sz="4400" dirty="0"/>
              <a:t>Thank you to our Global  Sponsors and Supporters</a:t>
            </a:r>
          </a:p>
        </p:txBody>
      </p:sp>
      <p:grpSp>
        <p:nvGrpSpPr>
          <p:cNvPr id="12" name="Group 11">
            <a:extLst>
              <a:ext uri="{FF2B5EF4-FFF2-40B4-BE49-F238E27FC236}">
                <a16:creationId xmlns:a16="http://schemas.microsoft.com/office/drawing/2014/main" id="{17461DDA-62E9-4998-955E-E68B452BF223}"/>
              </a:ext>
            </a:extLst>
          </p:cNvPr>
          <p:cNvGrpSpPr/>
          <p:nvPr/>
        </p:nvGrpSpPr>
        <p:grpSpPr>
          <a:xfrm>
            <a:off x="4572000" y="670895"/>
            <a:ext cx="3470553" cy="4201343"/>
            <a:chOff x="4559900" y="828282"/>
            <a:chExt cx="3470553" cy="4201343"/>
          </a:xfrm>
        </p:grpSpPr>
        <p:pic>
          <p:nvPicPr>
            <p:cNvPr id="3"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1791629B-37C7-4B07-ABBE-6FD960080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900" y="828282"/>
              <a:ext cx="3470553" cy="5600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1DD9CA24-5D60-4C70-9AE5-E7C83B94BF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246026" y="1703076"/>
              <a:ext cx="2150078" cy="2755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1466FE-8A1E-43A2-8C8B-41D40FEB7EF6}"/>
                </a:ext>
              </a:extLst>
            </p:cNvPr>
            <p:cNvGrpSpPr/>
            <p:nvPr/>
          </p:nvGrpSpPr>
          <p:grpSpPr>
            <a:xfrm>
              <a:off x="5441587" y="2918785"/>
              <a:ext cx="1758955" cy="2110840"/>
              <a:chOff x="5402702" y="2376242"/>
              <a:chExt cx="1758955" cy="2110840"/>
            </a:xfrm>
          </p:grpSpPr>
          <p:pic>
            <p:nvPicPr>
              <p:cNvPr id="10" name="Picture 9">
                <a:extLst>
                  <a:ext uri="{FF2B5EF4-FFF2-40B4-BE49-F238E27FC236}">
                    <a16:creationId xmlns:a16="http://schemas.microsoft.com/office/drawing/2014/main" id="{64CF7DAB-2BFA-4906-8579-534482BB8A5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92629" y="2912533"/>
                <a:ext cx="1147344" cy="314152"/>
              </a:xfrm>
              <a:prstGeom prst="rect">
                <a:avLst/>
              </a:prstGeom>
            </p:spPr>
          </p:pic>
          <p:pic>
            <p:nvPicPr>
              <p:cNvPr id="11" name="Picture 12" descr="https://eastus1-mediap.svc.ms/transform/thumbnail?provider=spo&amp;inputFormat=png&amp;cs=fFNQTw&amp;docid=https%3A%2F%2Fsqlpass365-my.sharepoint.com%3A443%2F_api%2Fv2.0%2Fdrives%2Fb!foE7roR9Jkahp1eDpbuCNzsI0q0yYmNIvCrkt06UyE68uZlao4rJQZ3tymFRSPDq%2Fitems%2F01FYQCTPJC63LHZ3GD7BD2XM6MT4HCLZPK%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910&amp;height=98&amp;action=Access">
                <a:extLst>
                  <a:ext uri="{FF2B5EF4-FFF2-40B4-BE49-F238E27FC236}">
                    <a16:creationId xmlns:a16="http://schemas.microsoft.com/office/drawing/2014/main" id="{7F604818-48BB-4AC4-B0F4-E6B5FE4181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0473" y="2376242"/>
                <a:ext cx="1681184" cy="1810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CD31613-1C2D-4286-B2C9-72039F4118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3401" y="4276360"/>
                <a:ext cx="1325800" cy="210722"/>
              </a:xfrm>
              <a:prstGeom prst="rect">
                <a:avLst/>
              </a:prstGeom>
            </p:spPr>
          </p:pic>
          <p:pic>
            <p:nvPicPr>
              <p:cNvPr id="21" name="Picture 20">
                <a:extLst>
                  <a:ext uri="{FF2B5EF4-FFF2-40B4-BE49-F238E27FC236}">
                    <a16:creationId xmlns:a16="http://schemas.microsoft.com/office/drawing/2014/main" id="{A490B0D2-043F-4B2E-BFC3-8F761509CF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2702" y="3576933"/>
                <a:ext cx="1727198" cy="344292"/>
              </a:xfrm>
              <a:prstGeom prst="rect">
                <a:avLst/>
              </a:prstGeom>
            </p:spPr>
          </p:pic>
        </p:grpSp>
        <p:pic>
          <p:nvPicPr>
            <p:cNvPr id="7" name="Picture 6" descr="A picture containing drawing&#10;&#10;Description automatically generated">
              <a:extLst>
                <a:ext uri="{FF2B5EF4-FFF2-40B4-BE49-F238E27FC236}">
                  <a16:creationId xmlns:a16="http://schemas.microsoft.com/office/drawing/2014/main" id="{BAD11CFB-FE3A-4A76-9FF3-56F2B929D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78988" y="2085097"/>
              <a:ext cx="2618296" cy="687048"/>
            </a:xfrm>
            <a:prstGeom prst="rect">
              <a:avLst/>
            </a:prstGeom>
          </p:spPr>
        </p:pic>
      </p:grpSp>
    </p:spTree>
    <p:extLst>
      <p:ext uri="{BB962C8B-B14F-4D97-AF65-F5344CB8AC3E}">
        <p14:creationId xmlns:p14="http://schemas.microsoft.com/office/powerpoint/2010/main" val="3616875156"/>
      </p:ext>
    </p:extLst>
  </p:cSld>
  <p:clrMapOvr>
    <a:masterClrMapping/>
  </p:clrMapOvr>
</p:sld>
</file>

<file path=ppt/theme/theme1.xml><?xml version="1.0" encoding="utf-8"?>
<a:theme xmlns:a="http://schemas.openxmlformats.org/drawingml/2006/main" name="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E70503E65B09C48A66855E9E9369823" ma:contentTypeVersion="10" ma:contentTypeDescription="Create a new document." ma:contentTypeScope="" ma:versionID="fd1cd4fa33f8ded269661ed7bdade1d2">
  <xsd:schema xmlns:xsd="http://www.w3.org/2001/XMLSchema" xmlns:xs="http://www.w3.org/2001/XMLSchema" xmlns:p="http://schemas.microsoft.com/office/2006/metadata/properties" xmlns:ns2="d10e2f95-430a-4dd6-ae0c-dc822f427a88" targetNamespace="http://schemas.microsoft.com/office/2006/metadata/properties" ma:root="true" ma:fieldsID="b8fa340a76964fc99bb13cb05d6c7bbc" ns2:_="">
    <xsd:import namespace="d10e2f95-430a-4dd6-ae0c-dc822f427a8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0e2f95-430a-4dd6-ae0c-dc822f427a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2E53C7-64B1-4FD9-90CC-B9DB17BCD6A9}">
  <ds:schemaRefs>
    <ds:schemaRef ds:uri="http://schemas.microsoft.com/sharepoint/v3/contenttype/forms"/>
  </ds:schemaRefs>
</ds:datastoreItem>
</file>

<file path=customXml/itemProps2.xml><?xml version="1.0" encoding="utf-8"?>
<ds:datastoreItem xmlns:ds="http://schemas.openxmlformats.org/officeDocument/2006/customXml" ds:itemID="{BDB65010-8726-4515-9EEF-CFE77F09C7D4}">
  <ds:schemaRefs>
    <ds:schemaRef ds:uri="f122b580-8b73-4fee-ba08-3a81d8ed7957"/>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736F600A-51BA-4557-9FD3-8F6955B688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0e2f95-430a-4dd6-ae0c-dc822f427a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PASS 2013_SpeakerTemplate_16x9.potx</Template>
  <TotalTime>4489</TotalTime>
  <Words>1133</Words>
  <Application>Microsoft Office PowerPoint</Application>
  <PresentationFormat>On-screen Show (16:9)</PresentationFormat>
  <Paragraphs>92</Paragraphs>
  <Slides>40</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40</vt:i4>
      </vt:variant>
    </vt:vector>
  </HeadingPairs>
  <TitlesOfParts>
    <vt:vector size="53" baseType="lpstr">
      <vt:lpstr>AppleStorm</vt:lpstr>
      <vt:lpstr>Arial</vt:lpstr>
      <vt:lpstr>Calibri</vt:lpstr>
      <vt:lpstr>gatebase Medium</vt:lpstr>
      <vt:lpstr>Roboto</vt:lpstr>
      <vt:lpstr>Roboto Medium</vt:lpstr>
      <vt:lpstr>Segoe UI</vt:lpstr>
      <vt:lpstr>Segoe UI Light</vt:lpstr>
      <vt:lpstr>Segoe UI Semibold</vt:lpstr>
      <vt:lpstr>Segoe UI Semilight</vt:lpstr>
      <vt:lpstr>Wingdings</vt:lpstr>
      <vt:lpstr>PASS 2013_SpeakerTemplate_16x9</vt:lpstr>
      <vt:lpstr>1_WHITE TEMPLATE</vt:lpstr>
      <vt:lpstr>Jupyter Notebooks</vt:lpstr>
      <vt:lpstr>This event was sponsored by Microsoft   Learn more about SQL Server 2019 today:  -Get free training: aka.ms/sqlworkshops   -Download the SQL19 eBook: aka.ms/sql19_ebook</vt:lpstr>
      <vt:lpstr>PowerPoint Presentation</vt:lpstr>
      <vt:lpstr>I live just outside Wellington</vt:lpstr>
      <vt:lpstr>Not This Wellington!</vt:lpstr>
      <vt:lpstr>Not This Wellington!</vt:lpstr>
      <vt:lpstr>It’s a bit farther  away!!</vt:lpstr>
      <vt:lpstr>It’s a bit farther  away!!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PowerPoint Presentation</vt:lpstr>
      <vt:lpstr>Missed PASS Summit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Rob Sewell</cp:lastModifiedBy>
  <cp:revision>900</cp:revision>
  <dcterms:created xsi:type="dcterms:W3CDTF">2013-07-12T18:23:55Z</dcterms:created>
  <dcterms:modified xsi:type="dcterms:W3CDTF">2020-09-06T06:59:33Z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0x0101000E70503E65B09C48A66855E9E9369823</vt:lpwstr>
  </property>
</Properties>
</file>